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3" r:id="rId2"/>
  </p:sldMasterIdLst>
  <p:notesMasterIdLst>
    <p:notesMasterId r:id="rId21"/>
  </p:notesMasterIdLst>
  <p:sldIdLst>
    <p:sldId id="483" r:id="rId3"/>
    <p:sldId id="488" r:id="rId4"/>
    <p:sldId id="490" r:id="rId5"/>
    <p:sldId id="529" r:id="rId6"/>
    <p:sldId id="475" r:id="rId7"/>
    <p:sldId id="485" r:id="rId8"/>
    <p:sldId id="486" r:id="rId9"/>
    <p:sldId id="495" r:id="rId10"/>
    <p:sldId id="484" r:id="rId11"/>
    <p:sldId id="496" r:id="rId12"/>
    <p:sldId id="481" r:id="rId13"/>
    <p:sldId id="497" r:id="rId14"/>
    <p:sldId id="487" r:id="rId15"/>
    <p:sldId id="499" r:id="rId16"/>
    <p:sldId id="498" r:id="rId17"/>
    <p:sldId id="480" r:id="rId18"/>
    <p:sldId id="500" r:id="rId19"/>
    <p:sldId id="49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C9A8"/>
    <a:srgbClr val="18232F"/>
    <a:srgbClr val="F55A07"/>
    <a:srgbClr val="FDFDFD"/>
    <a:srgbClr val="2377A3"/>
    <a:srgbClr val="7693A0"/>
    <a:srgbClr val="FDFDFE"/>
    <a:srgbClr val="FEFEFE"/>
    <a:srgbClr val="51D9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9" autoAdjust="0"/>
    <p:restoredTop sz="93802" autoAdjust="0"/>
  </p:normalViewPr>
  <p:slideViewPr>
    <p:cSldViewPr snapToGrid="0" showGuides="1">
      <p:cViewPr varScale="1">
        <p:scale>
          <a:sx n="117" d="100"/>
          <a:sy n="117" d="100"/>
        </p:scale>
        <p:origin x="96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2.jpg>
</file>

<file path=ppt/media/image13.jpg>
</file>

<file path=ppt/media/image14.jpg>
</file>

<file path=ppt/media/image15.png>
</file>

<file path=ppt/media/image2.png>
</file>

<file path=ppt/media/image3.png>
</file>

<file path=ppt/media/image4.png>
</file>

<file path=ppt/media/image5.tiff>
</file>

<file path=ppt/media/image6.tiff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8184F0-2E80-4FB2-AF16-0B7BB56BE03A}" type="datetimeFigureOut">
              <a:rPr lang="zh-CN" altLang="en-US" smtClean="0"/>
              <a:t>2019/6/21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CDDF61-6126-414C-A9A8-90DEBF409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810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CDDF61-6126-414C-A9A8-90DEBF40937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7709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4867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9305">
            <a:off x="-1112887" y="-475481"/>
            <a:ext cx="2189171" cy="179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717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9305">
            <a:off x="5737943" y="950478"/>
            <a:ext cx="5783752" cy="475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283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64480">
            <a:off x="657760" y="1294287"/>
            <a:ext cx="4801354" cy="3946713"/>
          </a:xfrm>
          <a:prstGeom prst="rect">
            <a:avLst/>
          </a:prstGeom>
        </p:spPr>
      </p:pic>
      <p:sp>
        <p:nvSpPr>
          <p:cNvPr id="4" name="矩形 3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/>
          <p:nvPr userDrawn="1"/>
        </p:nvSpPr>
        <p:spPr bwMode="auto">
          <a:xfrm>
            <a:off x="408050" y="403639"/>
            <a:ext cx="5300774" cy="5300774"/>
          </a:xfrm>
          <a:prstGeom prst="rect">
            <a:avLst/>
          </a:prstGeom>
          <a:solidFill>
            <a:srgbClr val="18232F">
              <a:alpha val="15000"/>
            </a:srgbClr>
          </a:solidFill>
          <a:ln w="50800" cap="flat" cmpd="sng" algn="ctr">
            <a:noFill/>
            <a:prstDash val="solid"/>
            <a:miter lim="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50800" tIns="50800" rIns="50800" bIns="50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marR="0" indent="0" algn="r" defTabSz="457200" rtl="0" eaLnBrk="1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normalizeH="0" baseline="0">
              <a:ln>
                <a:noFill/>
              </a:ln>
              <a:solidFill>
                <a:srgbClr val="777776"/>
              </a:solidFill>
              <a:effectLst/>
              <a:latin typeface="Roboto" charset="0"/>
              <a:ea typeface="ＭＳ Ｐゴシック" charset="0"/>
              <a:cs typeface="Roboto" charset="0"/>
              <a:sym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219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9305">
            <a:off x="4353819" y="656519"/>
            <a:ext cx="3538222" cy="2908418"/>
          </a:xfrm>
          <a:prstGeom prst="rect">
            <a:avLst/>
          </a:prstGeom>
        </p:spPr>
      </p:pic>
      <p:pic>
        <p:nvPicPr>
          <p:cNvPr id="4" name="图片 3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9305">
            <a:off x="9284766" y="3803148"/>
            <a:ext cx="2189171" cy="179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10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4356100" y="1905794"/>
            <a:ext cx="3463925" cy="2143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9305">
            <a:off x="-1112887" y="-475481"/>
            <a:ext cx="2189171" cy="179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843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019175" y="1881188"/>
            <a:ext cx="2232819" cy="2628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659738" y="1881188"/>
            <a:ext cx="2232819" cy="2628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300301" y="1881188"/>
            <a:ext cx="2232819" cy="2628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940864" y="1881188"/>
            <a:ext cx="2232819" cy="2628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9305">
            <a:off x="-1112887" y="-475481"/>
            <a:ext cx="2189171" cy="179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562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47725" y="1891507"/>
            <a:ext cx="2079625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2936875" y="1891507"/>
            <a:ext cx="2079625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5018804" y="1897491"/>
            <a:ext cx="2079625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7109963" y="1897491"/>
            <a:ext cx="2079625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9189588" y="1897491"/>
            <a:ext cx="2079625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9305">
            <a:off x="-1112887" y="-475481"/>
            <a:ext cx="2189171" cy="179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888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23094" y="4002881"/>
            <a:ext cx="2742406" cy="21986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377637" y="1793876"/>
            <a:ext cx="2742406" cy="21986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111621" y="4004764"/>
            <a:ext cx="2742406" cy="21986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854764" y="1782468"/>
            <a:ext cx="2742406" cy="21986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9305">
            <a:off x="-1112887" y="-475481"/>
            <a:ext cx="2189171" cy="179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266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1823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1121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  <p:sldLayoutId id="2147483865" r:id="rId2"/>
    <p:sldLayoutId id="2147483866" r:id="rId3"/>
    <p:sldLayoutId id="2147483867" r:id="rId4"/>
    <p:sldLayoutId id="2147483864" r:id="rId5"/>
    <p:sldLayoutId id="2147483860" r:id="rId6"/>
    <p:sldLayoutId id="2147483861" r:id="rId7"/>
    <p:sldLayoutId id="2147483862" r:id="rId8"/>
  </p:sldLayoutIdLst>
  <p:hf hdr="0" dt="0"/>
  <p:txStyles>
    <p:titleStyle>
      <a:lvl1pPr algn="ctr" defTabSz="412750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+mj-lt"/>
          <a:ea typeface="MS PGothic" panose="020B0600070205080204" pitchFamily="34" charset="-128"/>
          <a:cs typeface="+mj-cs"/>
          <a:sym typeface="Helvetica Light" pitchFamily="2" charset="0"/>
        </a:defRPr>
      </a:lvl1pPr>
      <a:lvl2pPr algn="ctr" defTabSz="412750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Light" charset="0"/>
          <a:ea typeface="MS PGothic" panose="020B0600070205080204" pitchFamily="34" charset="-128"/>
          <a:cs typeface="Helvetica Light" charset="0"/>
          <a:sym typeface="Helvetica Light" pitchFamily="2" charset="0"/>
        </a:defRPr>
      </a:lvl2pPr>
      <a:lvl3pPr algn="ctr" defTabSz="412750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Light" charset="0"/>
          <a:ea typeface="MS PGothic" panose="020B0600070205080204" pitchFamily="34" charset="-128"/>
          <a:cs typeface="Helvetica Light" charset="0"/>
          <a:sym typeface="Helvetica Light" pitchFamily="2" charset="0"/>
        </a:defRPr>
      </a:lvl3pPr>
      <a:lvl4pPr algn="ctr" defTabSz="412750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Light" charset="0"/>
          <a:ea typeface="MS PGothic" panose="020B0600070205080204" pitchFamily="34" charset="-128"/>
          <a:cs typeface="Helvetica Light" charset="0"/>
          <a:sym typeface="Helvetica Light" pitchFamily="2" charset="0"/>
        </a:defRPr>
      </a:lvl4pPr>
      <a:lvl5pPr algn="ctr" defTabSz="412750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Light" charset="0"/>
          <a:ea typeface="MS PGothic" panose="020B0600070205080204" pitchFamily="34" charset="-128"/>
          <a:cs typeface="Helvetica Light" charset="0"/>
          <a:sym typeface="Helvetica Light" pitchFamily="2" charset="0"/>
        </a:defRPr>
      </a:lvl5pPr>
      <a:lvl6pPr marL="228600" algn="ctr" defTabSz="412750" rtl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Light" charset="0"/>
          <a:ea typeface="ＭＳ Ｐゴシック" charset="0"/>
          <a:cs typeface="Helvetica Light" charset="0"/>
          <a:sym typeface="Helvetica Light" charset="0"/>
        </a:defRPr>
      </a:lvl6pPr>
      <a:lvl7pPr marL="457200" algn="ctr" defTabSz="412750" rtl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Light" charset="0"/>
          <a:ea typeface="ＭＳ Ｐゴシック" charset="0"/>
          <a:cs typeface="Helvetica Light" charset="0"/>
          <a:sym typeface="Helvetica Light" charset="0"/>
        </a:defRPr>
      </a:lvl7pPr>
      <a:lvl8pPr marL="685800" algn="ctr" defTabSz="412750" rtl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Light" charset="0"/>
          <a:ea typeface="ＭＳ Ｐゴシック" charset="0"/>
          <a:cs typeface="Helvetica Light" charset="0"/>
          <a:sym typeface="Helvetica Light" charset="0"/>
        </a:defRPr>
      </a:lvl8pPr>
      <a:lvl9pPr marL="914400" algn="ctr" defTabSz="412750" rtl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Light" charset="0"/>
          <a:ea typeface="ＭＳ Ｐゴシック" charset="0"/>
          <a:cs typeface="Helvetica Light" charset="0"/>
          <a:sym typeface="Helvetica Light" charset="0"/>
        </a:defRPr>
      </a:lvl9pPr>
    </p:titleStyle>
    <p:bodyStyle>
      <a:lvl1pPr marL="171450" indent="-171450" algn="l" defTabSz="412750" rtl="0" eaLnBrk="0" fontAlgn="base" hangingPunct="0">
        <a:spcBef>
          <a:spcPts val="2950"/>
        </a:spcBef>
        <a:spcAft>
          <a:spcPct val="0"/>
        </a:spcAft>
        <a:defRPr sz="2600">
          <a:solidFill>
            <a:srgbClr val="000000"/>
          </a:solidFill>
          <a:latin typeface="+mn-lt"/>
          <a:ea typeface="MS PGothic" panose="020B0600070205080204" pitchFamily="34" charset="-128"/>
          <a:cs typeface="+mn-cs"/>
          <a:sym typeface="Helvetica Light" pitchFamily="2" charset="0"/>
        </a:defRPr>
      </a:lvl1pPr>
      <a:lvl2pPr marL="114300" indent="114300" algn="l" defTabSz="412750" rtl="0" eaLnBrk="0" fontAlgn="base" hangingPunct="0">
        <a:spcBef>
          <a:spcPts val="2950"/>
        </a:spcBef>
        <a:spcAft>
          <a:spcPct val="0"/>
        </a:spcAft>
        <a:defRPr sz="2600">
          <a:solidFill>
            <a:srgbClr val="000000"/>
          </a:solidFill>
          <a:latin typeface="+mn-lt"/>
          <a:ea typeface="Helvetica Light" charset="0"/>
          <a:cs typeface="+mn-cs"/>
          <a:sym typeface="Helvetica Light" pitchFamily="2" charset="0"/>
        </a:defRPr>
      </a:lvl2pPr>
      <a:lvl3pPr marL="228600" indent="228600" algn="l" defTabSz="412750" rtl="0" eaLnBrk="0" fontAlgn="base" hangingPunct="0">
        <a:spcBef>
          <a:spcPts val="2950"/>
        </a:spcBef>
        <a:spcAft>
          <a:spcPct val="0"/>
        </a:spcAft>
        <a:defRPr sz="2600">
          <a:solidFill>
            <a:srgbClr val="000000"/>
          </a:solidFill>
          <a:latin typeface="+mn-lt"/>
          <a:ea typeface="Helvetica Light" charset="0"/>
          <a:cs typeface="+mn-cs"/>
          <a:sym typeface="Helvetica Light" pitchFamily="2" charset="0"/>
        </a:defRPr>
      </a:lvl3pPr>
      <a:lvl4pPr marL="342900" indent="342900" algn="l" defTabSz="412750" rtl="0" eaLnBrk="0" fontAlgn="base" hangingPunct="0">
        <a:spcBef>
          <a:spcPts val="2950"/>
        </a:spcBef>
        <a:spcAft>
          <a:spcPct val="0"/>
        </a:spcAft>
        <a:defRPr sz="2600">
          <a:solidFill>
            <a:srgbClr val="000000"/>
          </a:solidFill>
          <a:latin typeface="+mn-lt"/>
          <a:ea typeface="Helvetica Light" charset="0"/>
          <a:cs typeface="+mn-cs"/>
          <a:sym typeface="Helvetica Light" pitchFamily="2" charset="0"/>
        </a:defRPr>
      </a:lvl4pPr>
      <a:lvl5pPr marL="457200" indent="457200" algn="l" defTabSz="412750" rtl="0" eaLnBrk="0" fontAlgn="base" hangingPunct="0">
        <a:spcBef>
          <a:spcPts val="2950"/>
        </a:spcBef>
        <a:spcAft>
          <a:spcPct val="0"/>
        </a:spcAft>
        <a:defRPr sz="2600">
          <a:solidFill>
            <a:srgbClr val="000000"/>
          </a:solidFill>
          <a:latin typeface="+mn-lt"/>
          <a:ea typeface="Helvetica Light" charset="0"/>
          <a:cs typeface="+mn-cs"/>
          <a:sym typeface="Helvetica Light" pitchFamily="2" charset="0"/>
        </a:defRPr>
      </a:lvl5pPr>
      <a:lvl6pPr marL="685800" algn="l" defTabSz="412750" rtl="0" fontAlgn="base" hangingPunct="0">
        <a:spcBef>
          <a:spcPts val="2950"/>
        </a:spcBef>
        <a:spcAft>
          <a:spcPct val="0"/>
        </a:spcAft>
        <a:defRPr sz="2600">
          <a:solidFill>
            <a:srgbClr val="000000"/>
          </a:solidFill>
          <a:latin typeface="+mn-lt"/>
          <a:ea typeface="Helvetica Light" charset="0"/>
          <a:cs typeface="+mn-cs"/>
          <a:sym typeface="Helvetica Light" charset="0"/>
        </a:defRPr>
      </a:lvl6pPr>
      <a:lvl7pPr marL="914400" algn="l" defTabSz="412750" rtl="0" fontAlgn="base" hangingPunct="0">
        <a:spcBef>
          <a:spcPts val="2950"/>
        </a:spcBef>
        <a:spcAft>
          <a:spcPct val="0"/>
        </a:spcAft>
        <a:defRPr sz="2600">
          <a:solidFill>
            <a:srgbClr val="000000"/>
          </a:solidFill>
          <a:latin typeface="+mn-lt"/>
          <a:ea typeface="Helvetica Light" charset="0"/>
          <a:cs typeface="+mn-cs"/>
          <a:sym typeface="Helvetica Light" charset="0"/>
        </a:defRPr>
      </a:lvl7pPr>
      <a:lvl8pPr marL="1143000" algn="l" defTabSz="412750" rtl="0" fontAlgn="base" hangingPunct="0">
        <a:spcBef>
          <a:spcPts val="2950"/>
        </a:spcBef>
        <a:spcAft>
          <a:spcPct val="0"/>
        </a:spcAft>
        <a:defRPr sz="2600">
          <a:solidFill>
            <a:srgbClr val="000000"/>
          </a:solidFill>
          <a:latin typeface="+mn-lt"/>
          <a:ea typeface="Helvetica Light" charset="0"/>
          <a:cs typeface="+mn-cs"/>
          <a:sym typeface="Helvetica Light" charset="0"/>
        </a:defRPr>
      </a:lvl8pPr>
      <a:lvl9pPr marL="1371600" algn="l" defTabSz="412750" rtl="0" fontAlgn="base" hangingPunct="0">
        <a:spcBef>
          <a:spcPts val="2950"/>
        </a:spcBef>
        <a:spcAft>
          <a:spcPct val="0"/>
        </a:spcAft>
        <a:defRPr sz="2600">
          <a:solidFill>
            <a:srgbClr val="000000"/>
          </a:solidFill>
          <a:latin typeface="+mn-lt"/>
          <a:ea typeface="Helvetica Light" charset="0"/>
          <a:cs typeface="+mn-cs"/>
          <a:sym typeface="Helvetica Light" charset="0"/>
        </a:defRPr>
      </a:lvl9pPr>
    </p:bodyStyle>
    <p:otherStyle>
      <a:defPPr>
        <a:defRPr lang="en-US"/>
      </a:defPPr>
      <a:lvl1pPr marL="0" algn="l" defTabSz="2286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2286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2286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2286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2286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2286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2286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2286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2286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906966" y="221768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資料科學</a:t>
            </a:r>
            <a:endParaRPr kumimoji="0" lang="zh-CN" altLang="en-US" sz="24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文本框 1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906966" y="2833223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4000" dirty="0">
                <a:solidFill>
                  <a:schemeClr val="accent1"/>
                </a:solidFill>
                <a:cs typeface="+mn-ea"/>
                <a:sym typeface="+mn-lt"/>
              </a:rPr>
              <a:t>商品推薦系統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8" name="直接连接符 1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999954" y="3694981"/>
            <a:ext cx="52082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906966" y="3813040"/>
            <a:ext cx="51890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以決策樹進行分類</a:t>
            </a:r>
            <a:endParaRPr kumimoji="0" lang="zh-CN" altLang="en-US" sz="2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0" name="圆角矩形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/>
          <p:nvPr/>
        </p:nvSpPr>
        <p:spPr>
          <a:xfrm>
            <a:off x="999954" y="4348446"/>
            <a:ext cx="2331076" cy="146452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2"/>
                </a:solidFill>
                <a:cs typeface="+mn-ea"/>
                <a:sym typeface="+mn-lt"/>
              </a:rPr>
              <a:t>統計三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  <a:sym typeface="+mn-lt"/>
              </a:rPr>
              <a:t>  </a:t>
            </a:r>
            <a:r>
              <a:rPr lang="en-US" altLang="zh-TW" sz="1200" b="1" dirty="0">
                <a:solidFill>
                  <a:schemeClr val="tx2"/>
                </a:solidFill>
                <a:cs typeface="+mn-ea"/>
                <a:sym typeface="+mn-lt"/>
              </a:rPr>
              <a:t>105304002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  <a:sym typeface="+mn-lt"/>
              </a:rPr>
              <a:t>  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</a:rPr>
              <a:t>廖渝瑄</a:t>
            </a:r>
            <a:endParaRPr lang="en-US" altLang="zh-TW" sz="1200" b="1" dirty="0">
              <a:solidFill>
                <a:schemeClr val="tx2"/>
              </a:solidFill>
              <a:cs typeface="+mn-ea"/>
            </a:endParaRPr>
          </a:p>
          <a:p>
            <a:pPr algn="ctr"/>
            <a:r>
              <a:rPr lang="zh-CN" altLang="en-US" sz="1200" b="1" dirty="0">
                <a:solidFill>
                  <a:schemeClr val="tx2"/>
                </a:solidFill>
                <a:cs typeface="+mn-ea"/>
                <a:sym typeface="+mn-lt"/>
              </a:rPr>
              <a:t>統計三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  <a:sym typeface="+mn-lt"/>
              </a:rPr>
              <a:t>  </a:t>
            </a:r>
            <a:r>
              <a:rPr lang="en-US" altLang="zh-TW" sz="1200" b="1" dirty="0">
                <a:solidFill>
                  <a:schemeClr val="tx2"/>
                </a:solidFill>
                <a:cs typeface="+mn-ea"/>
                <a:sym typeface="+mn-lt"/>
              </a:rPr>
              <a:t>105304015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  <a:sym typeface="+mn-lt"/>
              </a:rPr>
              <a:t>  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</a:rPr>
              <a:t>張智鈞</a:t>
            </a:r>
            <a:endParaRPr lang="en-US" altLang="zh-CN" sz="1200" b="1" dirty="0">
              <a:solidFill>
                <a:schemeClr val="tx2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200" b="1" dirty="0">
                <a:solidFill>
                  <a:schemeClr val="tx2"/>
                </a:solidFill>
                <a:cs typeface="+mn-ea"/>
                <a:sym typeface="+mn-lt"/>
              </a:rPr>
              <a:t>統計三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  <a:sym typeface="+mn-lt"/>
              </a:rPr>
              <a:t>  </a:t>
            </a:r>
            <a:r>
              <a:rPr lang="en-US" altLang="zh-TW" sz="1200" b="1" dirty="0">
                <a:solidFill>
                  <a:schemeClr val="tx2"/>
                </a:solidFill>
                <a:cs typeface="+mn-ea"/>
                <a:sym typeface="+mn-lt"/>
              </a:rPr>
              <a:t>105304043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  <a:sym typeface="+mn-lt"/>
              </a:rPr>
              <a:t>  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</a:rPr>
              <a:t>焦祖傑</a:t>
            </a:r>
            <a:endParaRPr lang="en-US" altLang="zh-CN" sz="1200" b="1" dirty="0">
              <a:solidFill>
                <a:schemeClr val="tx2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200" b="1" dirty="0">
                <a:solidFill>
                  <a:schemeClr val="tx2"/>
                </a:solidFill>
                <a:cs typeface="+mn-ea"/>
                <a:sym typeface="+mn-lt"/>
              </a:rPr>
              <a:t>金碩一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  <a:sym typeface="+mn-lt"/>
              </a:rPr>
              <a:t>  </a:t>
            </a:r>
            <a:r>
              <a:rPr lang="en-US" altLang="zh-TW" sz="1200" b="1" dirty="0">
                <a:solidFill>
                  <a:schemeClr val="tx2"/>
                </a:solidFill>
                <a:cs typeface="+mn-ea"/>
                <a:sym typeface="+mn-lt"/>
              </a:rPr>
              <a:t>107352011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  <a:sym typeface="+mn-lt"/>
              </a:rPr>
              <a:t>  </a:t>
            </a:r>
            <a:r>
              <a:rPr lang="zh-CN" altLang="en-US" sz="1200" b="1" dirty="0">
                <a:solidFill>
                  <a:schemeClr val="tx2"/>
                </a:solidFill>
                <a:cs typeface="+mn-ea"/>
                <a:sym typeface="+mn-lt"/>
              </a:rPr>
              <a:t>何冠廷</a:t>
            </a:r>
            <a:endParaRPr lang="en-US" altLang="zh-CN" sz="1200" b="1" dirty="0">
              <a:solidFill>
                <a:schemeClr val="tx2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200" b="1" dirty="0">
                <a:solidFill>
                  <a:schemeClr val="tx2"/>
                </a:solidFill>
                <a:cs typeface="+mn-ea"/>
                <a:sym typeface="+mn-lt"/>
              </a:rPr>
              <a:t>金碩一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  <a:sym typeface="+mn-lt"/>
              </a:rPr>
              <a:t>  </a:t>
            </a:r>
            <a:r>
              <a:rPr lang="en-US" altLang="zh-TW" sz="1200" b="1" dirty="0">
                <a:solidFill>
                  <a:schemeClr val="tx2"/>
                </a:solidFill>
                <a:cs typeface="+mn-ea"/>
                <a:sym typeface="+mn-lt"/>
              </a:rPr>
              <a:t>107352012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  <a:sym typeface="+mn-lt"/>
              </a:rPr>
              <a:t>  </a:t>
            </a:r>
            <a:r>
              <a:rPr lang="zh-TW" altLang="en-US" sz="1200" b="1" dirty="0">
                <a:solidFill>
                  <a:schemeClr val="tx2"/>
                </a:solidFill>
                <a:cs typeface="+mn-ea"/>
              </a:rPr>
              <a:t>王韋之</a:t>
            </a:r>
            <a:endParaRPr lang="zh-CN" alt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9461750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>
            <a:spLocks noChangeArrowheads="1"/>
          </p:cNvSpPr>
          <p:nvPr/>
        </p:nvSpPr>
        <p:spPr bwMode="auto">
          <a:xfrm>
            <a:off x="1532782" y="4302832"/>
            <a:ext cx="635938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92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TW" altLang="en-US" sz="44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模型選擇與建立</a:t>
            </a:r>
            <a:endParaRPr lang="zh-CN" altLang="en-US" sz="4400" b="1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矩形 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/>
          <p:nvPr/>
        </p:nvSpPr>
        <p:spPr>
          <a:xfrm>
            <a:off x="1532782" y="2778009"/>
            <a:ext cx="13532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7200" dirty="0">
                <a:solidFill>
                  <a:schemeClr val="bg1"/>
                </a:solidFill>
                <a:cs typeface="+mn-ea"/>
                <a:sym typeface="+mn-lt"/>
              </a:rPr>
              <a:t>0</a:t>
            </a:r>
            <a:r>
              <a:rPr lang="en-US" altLang="zh-TW" sz="72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r>
              <a:rPr lang="en-US" altLang="zh-CN" sz="7200" dirty="0">
                <a:solidFill>
                  <a:schemeClr val="bg1"/>
                </a:solidFill>
                <a:cs typeface="+mn-ea"/>
                <a:sym typeface="+mn-lt"/>
              </a:rPr>
              <a:t>.</a:t>
            </a:r>
            <a:endParaRPr lang="zh-CN" altLang="en-US" sz="7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3" name="直接连接符 1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106215" y="2904549"/>
            <a:ext cx="0" cy="242686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2859782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21" name="AutoShape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6169819" y="1912144"/>
            <a:ext cx="1524794" cy="1646238"/>
          </a:xfrm>
          <a:custGeom>
            <a:avLst/>
            <a:gdLst>
              <a:gd name="T0" fmla="*/ 1524722 w 21311"/>
              <a:gd name="T1" fmla="*/ 1646238 h 21600"/>
              <a:gd name="T2" fmla="*/ 1524722 w 21311"/>
              <a:gd name="T3" fmla="*/ 1646238 h 21600"/>
              <a:gd name="T4" fmla="*/ 1524722 w 21311"/>
              <a:gd name="T5" fmla="*/ 1646238 h 21600"/>
              <a:gd name="T6" fmla="*/ 1524722 w 21311"/>
              <a:gd name="T7" fmla="*/ 16462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311" h="21600">
                <a:moveTo>
                  <a:pt x="76" y="4135"/>
                </a:moveTo>
                <a:cubicBezTo>
                  <a:pt x="0" y="12391"/>
                  <a:pt x="0" y="12391"/>
                  <a:pt x="0" y="12391"/>
                </a:cubicBezTo>
                <a:cubicBezTo>
                  <a:pt x="28" y="12439"/>
                  <a:pt x="57" y="12488"/>
                  <a:pt x="35" y="12563"/>
                </a:cubicBezTo>
                <a:cubicBezTo>
                  <a:pt x="64" y="12612"/>
                  <a:pt x="450" y="14955"/>
                  <a:pt x="2163" y="17360"/>
                </a:cubicBezTo>
                <a:cubicBezTo>
                  <a:pt x="3426" y="19239"/>
                  <a:pt x="5139" y="20625"/>
                  <a:pt x="7150" y="21599"/>
                </a:cubicBezTo>
                <a:cubicBezTo>
                  <a:pt x="7253" y="21545"/>
                  <a:pt x="7304" y="21518"/>
                  <a:pt x="7356" y="21490"/>
                </a:cubicBezTo>
                <a:cubicBezTo>
                  <a:pt x="9096" y="21334"/>
                  <a:pt x="10259" y="20782"/>
                  <a:pt x="10978" y="19829"/>
                </a:cubicBezTo>
                <a:cubicBezTo>
                  <a:pt x="11993" y="18464"/>
                  <a:pt x="11552" y="16596"/>
                  <a:pt x="11523" y="16547"/>
                </a:cubicBezTo>
                <a:cubicBezTo>
                  <a:pt x="11523" y="16547"/>
                  <a:pt x="11523" y="16547"/>
                  <a:pt x="11494" y="16499"/>
                </a:cubicBezTo>
                <a:cubicBezTo>
                  <a:pt x="11494" y="16499"/>
                  <a:pt x="11442" y="16526"/>
                  <a:pt x="11413" y="16478"/>
                </a:cubicBezTo>
                <a:cubicBezTo>
                  <a:pt x="10614" y="16391"/>
                  <a:pt x="10015" y="16071"/>
                  <a:pt x="10015" y="16071"/>
                </a:cubicBezTo>
                <a:cubicBezTo>
                  <a:pt x="9796" y="15932"/>
                  <a:pt x="9703" y="15663"/>
                  <a:pt x="9851" y="15458"/>
                </a:cubicBezTo>
                <a:cubicBezTo>
                  <a:pt x="9999" y="15252"/>
                  <a:pt x="10234" y="15191"/>
                  <a:pt x="10505" y="15303"/>
                </a:cubicBezTo>
                <a:cubicBezTo>
                  <a:pt x="10534" y="15351"/>
                  <a:pt x="12251" y="16289"/>
                  <a:pt x="13479" y="14939"/>
                </a:cubicBezTo>
                <a:cubicBezTo>
                  <a:pt x="13627" y="14733"/>
                  <a:pt x="13891" y="14721"/>
                  <a:pt x="14110" y="14860"/>
                </a:cubicBezTo>
                <a:cubicBezTo>
                  <a:pt x="14278" y="15026"/>
                  <a:pt x="14320" y="15322"/>
                  <a:pt x="14142" y="15480"/>
                </a:cubicBezTo>
                <a:cubicBezTo>
                  <a:pt x="13794" y="15919"/>
                  <a:pt x="13359" y="16213"/>
                  <a:pt x="12889" y="16334"/>
                </a:cubicBezTo>
                <a:cubicBezTo>
                  <a:pt x="12966" y="16803"/>
                  <a:pt x="13227" y="18257"/>
                  <a:pt x="12614" y="19727"/>
                </a:cubicBezTo>
                <a:cubicBezTo>
                  <a:pt x="15237" y="20250"/>
                  <a:pt x="18120" y="19170"/>
                  <a:pt x="19371" y="17745"/>
                </a:cubicBezTo>
                <a:cubicBezTo>
                  <a:pt x="21176" y="15771"/>
                  <a:pt x="21273" y="13554"/>
                  <a:pt x="21273" y="13554"/>
                </a:cubicBezTo>
                <a:cubicBezTo>
                  <a:pt x="21295" y="13479"/>
                  <a:pt x="21295" y="13479"/>
                  <a:pt x="21295" y="13479"/>
                </a:cubicBezTo>
                <a:cubicBezTo>
                  <a:pt x="21600" y="8096"/>
                  <a:pt x="17305" y="7502"/>
                  <a:pt x="17173" y="7508"/>
                </a:cubicBezTo>
                <a:cubicBezTo>
                  <a:pt x="16719" y="7430"/>
                  <a:pt x="16719" y="7430"/>
                  <a:pt x="16719" y="7430"/>
                </a:cubicBezTo>
                <a:cubicBezTo>
                  <a:pt x="16596" y="7113"/>
                  <a:pt x="16596" y="7113"/>
                  <a:pt x="16596" y="7113"/>
                </a:cubicBezTo>
                <a:cubicBezTo>
                  <a:pt x="15350" y="4015"/>
                  <a:pt x="12038" y="3474"/>
                  <a:pt x="10286" y="3383"/>
                </a:cubicBezTo>
                <a:cubicBezTo>
                  <a:pt x="10421" y="3948"/>
                  <a:pt x="10408" y="4719"/>
                  <a:pt x="10240" y="5572"/>
                </a:cubicBezTo>
                <a:cubicBezTo>
                  <a:pt x="10005" y="6652"/>
                  <a:pt x="9470" y="7572"/>
                  <a:pt x="8686" y="8304"/>
                </a:cubicBezTo>
                <a:cubicBezTo>
                  <a:pt x="7726" y="9195"/>
                  <a:pt x="6350" y="9731"/>
                  <a:pt x="4743" y="9882"/>
                </a:cubicBezTo>
                <a:cubicBezTo>
                  <a:pt x="4691" y="9909"/>
                  <a:pt x="4691" y="9909"/>
                  <a:pt x="4640" y="9936"/>
                </a:cubicBezTo>
                <a:cubicBezTo>
                  <a:pt x="4611" y="9888"/>
                  <a:pt x="4559" y="9915"/>
                  <a:pt x="4478" y="9894"/>
                </a:cubicBezTo>
                <a:cubicBezTo>
                  <a:pt x="4275" y="10575"/>
                  <a:pt x="3927" y="11013"/>
                  <a:pt x="3876" y="11041"/>
                </a:cubicBezTo>
                <a:cubicBezTo>
                  <a:pt x="3802" y="11144"/>
                  <a:pt x="3698" y="11198"/>
                  <a:pt x="3486" y="11183"/>
                </a:cubicBezTo>
                <a:cubicBezTo>
                  <a:pt x="3434" y="11211"/>
                  <a:pt x="3325" y="11141"/>
                  <a:pt x="3244" y="11120"/>
                </a:cubicBezTo>
                <a:cubicBezTo>
                  <a:pt x="3077" y="10954"/>
                  <a:pt x="2983" y="10685"/>
                  <a:pt x="3161" y="10527"/>
                </a:cubicBezTo>
                <a:cubicBezTo>
                  <a:pt x="3235" y="10425"/>
                  <a:pt x="4279" y="9108"/>
                  <a:pt x="3335" y="7760"/>
                </a:cubicBezTo>
                <a:cubicBezTo>
                  <a:pt x="3219" y="7567"/>
                  <a:pt x="3258" y="7292"/>
                  <a:pt x="3516" y="7155"/>
                </a:cubicBezTo>
                <a:cubicBezTo>
                  <a:pt x="3722" y="7046"/>
                  <a:pt x="4015" y="7082"/>
                  <a:pt x="4131" y="7276"/>
                </a:cubicBezTo>
                <a:cubicBezTo>
                  <a:pt x="4473" y="7732"/>
                  <a:pt x="4601" y="8173"/>
                  <a:pt x="4649" y="8593"/>
                </a:cubicBezTo>
                <a:cubicBezTo>
                  <a:pt x="7784" y="8272"/>
                  <a:pt x="8642" y="6417"/>
                  <a:pt x="8929" y="5310"/>
                </a:cubicBezTo>
                <a:cubicBezTo>
                  <a:pt x="9158" y="4107"/>
                  <a:pt x="8836" y="3003"/>
                  <a:pt x="8807" y="2955"/>
                </a:cubicBezTo>
                <a:cubicBezTo>
                  <a:pt x="8211" y="1168"/>
                  <a:pt x="6511" y="30"/>
                  <a:pt x="4523" y="0"/>
                </a:cubicBezTo>
                <a:cubicBezTo>
                  <a:pt x="3943" y="52"/>
                  <a:pt x="3363" y="104"/>
                  <a:pt x="2789" y="280"/>
                </a:cubicBezTo>
                <a:cubicBezTo>
                  <a:pt x="1694" y="605"/>
                  <a:pt x="911" y="1337"/>
                  <a:pt x="411" y="2430"/>
                </a:cubicBezTo>
                <a:cubicBezTo>
                  <a:pt x="60" y="3316"/>
                  <a:pt x="76" y="4135"/>
                  <a:pt x="76" y="413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sp>
        <p:nvSpPr>
          <p:cNvPr id="86022" name="AutoShape 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6151563" y="3041650"/>
            <a:ext cx="1791494" cy="2201069"/>
          </a:xfrm>
          <a:custGeom>
            <a:avLst/>
            <a:gdLst>
              <a:gd name="T0" fmla="*/ 1791410 w 21389"/>
              <a:gd name="T1" fmla="*/ 2201069 h 21600"/>
              <a:gd name="T2" fmla="*/ 1791410 w 21389"/>
              <a:gd name="T3" fmla="*/ 2201069 h 21600"/>
              <a:gd name="T4" fmla="*/ 1791410 w 21389"/>
              <a:gd name="T5" fmla="*/ 2201069 h 21600"/>
              <a:gd name="T6" fmla="*/ 1791410 w 21389"/>
              <a:gd name="T7" fmla="*/ 2201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389" h="21600">
                <a:moveTo>
                  <a:pt x="18740" y="11373"/>
                </a:moveTo>
                <a:cubicBezTo>
                  <a:pt x="18118" y="11565"/>
                  <a:pt x="17316" y="11747"/>
                  <a:pt x="16433" y="11727"/>
                </a:cubicBezTo>
                <a:cubicBezTo>
                  <a:pt x="15282" y="11736"/>
                  <a:pt x="13976" y="11436"/>
                  <a:pt x="12573" y="10657"/>
                </a:cubicBezTo>
                <a:cubicBezTo>
                  <a:pt x="12271" y="10892"/>
                  <a:pt x="11749" y="11229"/>
                  <a:pt x="11065" y="11499"/>
                </a:cubicBezTo>
                <a:cubicBezTo>
                  <a:pt x="10512" y="11707"/>
                  <a:pt x="9735" y="11924"/>
                  <a:pt x="8808" y="11924"/>
                </a:cubicBezTo>
                <a:cubicBezTo>
                  <a:pt x="7995" y="11920"/>
                  <a:pt x="7013" y="11756"/>
                  <a:pt x="5990" y="11277"/>
                </a:cubicBezTo>
                <a:cubicBezTo>
                  <a:pt x="5666" y="11142"/>
                  <a:pt x="5581" y="10848"/>
                  <a:pt x="5726" y="10638"/>
                </a:cubicBezTo>
                <a:cubicBezTo>
                  <a:pt x="5891" y="10371"/>
                  <a:pt x="6248" y="10301"/>
                  <a:pt x="6504" y="10420"/>
                </a:cubicBezTo>
                <a:cubicBezTo>
                  <a:pt x="9567" y="11764"/>
                  <a:pt x="11507" y="10199"/>
                  <a:pt x="11979" y="9790"/>
                </a:cubicBezTo>
                <a:cubicBezTo>
                  <a:pt x="11954" y="9754"/>
                  <a:pt x="11998" y="9733"/>
                  <a:pt x="12042" y="9713"/>
                </a:cubicBezTo>
                <a:cubicBezTo>
                  <a:pt x="12125" y="9580"/>
                  <a:pt x="12257" y="9518"/>
                  <a:pt x="12438" y="9530"/>
                </a:cubicBezTo>
                <a:cubicBezTo>
                  <a:pt x="12595" y="9505"/>
                  <a:pt x="12732" y="9536"/>
                  <a:pt x="12850" y="9624"/>
                </a:cubicBezTo>
                <a:cubicBezTo>
                  <a:pt x="12919" y="9640"/>
                  <a:pt x="12919" y="9640"/>
                  <a:pt x="12944" y="9676"/>
                </a:cubicBezTo>
                <a:cubicBezTo>
                  <a:pt x="14751" y="10792"/>
                  <a:pt x="16551" y="11053"/>
                  <a:pt x="18302" y="10481"/>
                </a:cubicBezTo>
                <a:cubicBezTo>
                  <a:pt x="19651" y="9999"/>
                  <a:pt x="20465" y="9241"/>
                  <a:pt x="20508" y="9221"/>
                </a:cubicBezTo>
                <a:cubicBezTo>
                  <a:pt x="20484" y="9185"/>
                  <a:pt x="20528" y="9164"/>
                  <a:pt x="20572" y="9144"/>
                </a:cubicBezTo>
                <a:cubicBezTo>
                  <a:pt x="21368" y="8109"/>
                  <a:pt x="21577" y="7060"/>
                  <a:pt x="21221" y="6034"/>
                </a:cubicBezTo>
                <a:cubicBezTo>
                  <a:pt x="20872" y="5101"/>
                  <a:pt x="20250" y="4532"/>
                  <a:pt x="20250" y="4532"/>
                </a:cubicBezTo>
                <a:cubicBezTo>
                  <a:pt x="19964" y="4284"/>
                  <a:pt x="19964" y="4284"/>
                  <a:pt x="19964" y="4284"/>
                </a:cubicBezTo>
                <a:cubicBezTo>
                  <a:pt x="20148" y="3960"/>
                  <a:pt x="20148" y="3960"/>
                  <a:pt x="20148" y="3960"/>
                </a:cubicBezTo>
                <a:cubicBezTo>
                  <a:pt x="21208" y="2041"/>
                  <a:pt x="20179" y="709"/>
                  <a:pt x="19346" y="0"/>
                </a:cubicBezTo>
                <a:cubicBezTo>
                  <a:pt x="19165" y="750"/>
                  <a:pt x="18687" y="1828"/>
                  <a:pt x="17640" y="2836"/>
                </a:cubicBezTo>
                <a:cubicBezTo>
                  <a:pt x="16827" y="3594"/>
                  <a:pt x="15665" y="4179"/>
                  <a:pt x="14260" y="4496"/>
                </a:cubicBezTo>
                <a:cubicBezTo>
                  <a:pt x="13570" y="4673"/>
                  <a:pt x="12806" y="4741"/>
                  <a:pt x="12105" y="4732"/>
                </a:cubicBezTo>
                <a:cubicBezTo>
                  <a:pt x="11473" y="4739"/>
                  <a:pt x="10904" y="4670"/>
                  <a:pt x="10354" y="4543"/>
                </a:cubicBezTo>
                <a:cubicBezTo>
                  <a:pt x="9819" y="5029"/>
                  <a:pt x="9165" y="5427"/>
                  <a:pt x="8343" y="5665"/>
                </a:cubicBezTo>
                <a:cubicBezTo>
                  <a:pt x="9005" y="5787"/>
                  <a:pt x="9712" y="5888"/>
                  <a:pt x="10462" y="5969"/>
                </a:cubicBezTo>
                <a:cubicBezTo>
                  <a:pt x="10756" y="5976"/>
                  <a:pt x="10999" y="6245"/>
                  <a:pt x="10990" y="6486"/>
                </a:cubicBezTo>
                <a:cubicBezTo>
                  <a:pt x="10938" y="6749"/>
                  <a:pt x="10655" y="6927"/>
                  <a:pt x="10361" y="6921"/>
                </a:cubicBezTo>
                <a:cubicBezTo>
                  <a:pt x="10361" y="6921"/>
                  <a:pt x="10361" y="6921"/>
                  <a:pt x="10317" y="6941"/>
                </a:cubicBezTo>
                <a:cubicBezTo>
                  <a:pt x="8091" y="6734"/>
                  <a:pt x="6117" y="6220"/>
                  <a:pt x="4434" y="5285"/>
                </a:cubicBezTo>
                <a:cubicBezTo>
                  <a:pt x="3125" y="4558"/>
                  <a:pt x="1981" y="3564"/>
                  <a:pt x="1032" y="2432"/>
                </a:cubicBezTo>
                <a:cubicBezTo>
                  <a:pt x="710" y="1962"/>
                  <a:pt x="413" y="1529"/>
                  <a:pt x="184" y="1111"/>
                </a:cubicBezTo>
                <a:cubicBezTo>
                  <a:pt x="6" y="15476"/>
                  <a:pt x="6" y="15476"/>
                  <a:pt x="6" y="15476"/>
                </a:cubicBezTo>
                <a:cubicBezTo>
                  <a:pt x="-23" y="16870"/>
                  <a:pt x="10" y="18188"/>
                  <a:pt x="759" y="19365"/>
                </a:cubicBezTo>
                <a:cubicBezTo>
                  <a:pt x="1656" y="20759"/>
                  <a:pt x="3330" y="21174"/>
                  <a:pt x="3330" y="21174"/>
                </a:cubicBezTo>
                <a:cubicBezTo>
                  <a:pt x="3355" y="21210"/>
                  <a:pt x="3355" y="21210"/>
                  <a:pt x="3355" y="21210"/>
                </a:cubicBezTo>
                <a:cubicBezTo>
                  <a:pt x="4317" y="21431"/>
                  <a:pt x="5230" y="21580"/>
                  <a:pt x="6112" y="21600"/>
                </a:cubicBezTo>
                <a:cubicBezTo>
                  <a:pt x="7602" y="21576"/>
                  <a:pt x="8938" y="21243"/>
                  <a:pt x="10094" y="20565"/>
                </a:cubicBezTo>
                <a:cubicBezTo>
                  <a:pt x="10943" y="20029"/>
                  <a:pt x="11342" y="19511"/>
                  <a:pt x="11342" y="19511"/>
                </a:cubicBezTo>
                <a:cubicBezTo>
                  <a:pt x="11487" y="19301"/>
                  <a:pt x="11487" y="19301"/>
                  <a:pt x="11487" y="19301"/>
                </a:cubicBezTo>
                <a:cubicBezTo>
                  <a:pt x="11531" y="19281"/>
                  <a:pt x="11531" y="19281"/>
                  <a:pt x="11531" y="19281"/>
                </a:cubicBezTo>
                <a:cubicBezTo>
                  <a:pt x="11677" y="19071"/>
                  <a:pt x="11949" y="18707"/>
                  <a:pt x="12102" y="18255"/>
                </a:cubicBezTo>
                <a:cubicBezTo>
                  <a:pt x="12415" y="17443"/>
                  <a:pt x="12881" y="15418"/>
                  <a:pt x="11256" y="13553"/>
                </a:cubicBezTo>
                <a:cubicBezTo>
                  <a:pt x="11097" y="13912"/>
                  <a:pt x="10888" y="14199"/>
                  <a:pt x="10673" y="14393"/>
                </a:cubicBezTo>
                <a:cubicBezTo>
                  <a:pt x="10220" y="14746"/>
                  <a:pt x="9756" y="14914"/>
                  <a:pt x="9712" y="14934"/>
                </a:cubicBezTo>
                <a:cubicBezTo>
                  <a:pt x="9643" y="14918"/>
                  <a:pt x="9599" y="14938"/>
                  <a:pt x="9555" y="14959"/>
                </a:cubicBezTo>
                <a:cubicBezTo>
                  <a:pt x="9418" y="14927"/>
                  <a:pt x="9255" y="14860"/>
                  <a:pt x="9225" y="14731"/>
                </a:cubicBezTo>
                <a:cubicBezTo>
                  <a:pt x="9101" y="14550"/>
                  <a:pt x="9228" y="14396"/>
                  <a:pt x="9447" y="14295"/>
                </a:cubicBezTo>
                <a:cubicBezTo>
                  <a:pt x="9447" y="14295"/>
                  <a:pt x="9780" y="14188"/>
                  <a:pt x="10126" y="13933"/>
                </a:cubicBezTo>
                <a:cubicBezTo>
                  <a:pt x="10467" y="13585"/>
                  <a:pt x="10621" y="13132"/>
                  <a:pt x="10431" y="12602"/>
                </a:cubicBezTo>
                <a:cubicBezTo>
                  <a:pt x="10375" y="12437"/>
                  <a:pt x="10546" y="12263"/>
                  <a:pt x="10746" y="12217"/>
                </a:cubicBezTo>
                <a:cubicBezTo>
                  <a:pt x="10790" y="12197"/>
                  <a:pt x="10815" y="12233"/>
                  <a:pt x="10859" y="12213"/>
                </a:cubicBezTo>
                <a:cubicBezTo>
                  <a:pt x="11104" y="12147"/>
                  <a:pt x="11354" y="12174"/>
                  <a:pt x="11522" y="12334"/>
                </a:cubicBezTo>
                <a:cubicBezTo>
                  <a:pt x="14239" y="14695"/>
                  <a:pt x="13636" y="17450"/>
                  <a:pt x="13227" y="18543"/>
                </a:cubicBezTo>
                <a:cubicBezTo>
                  <a:pt x="13150" y="18769"/>
                  <a:pt x="13048" y="18959"/>
                  <a:pt x="12966" y="19093"/>
                </a:cubicBezTo>
                <a:cubicBezTo>
                  <a:pt x="15379" y="18642"/>
                  <a:pt x="16992" y="17276"/>
                  <a:pt x="17678" y="15150"/>
                </a:cubicBezTo>
                <a:cubicBezTo>
                  <a:pt x="17653" y="15113"/>
                  <a:pt x="17672" y="15057"/>
                  <a:pt x="17716" y="15037"/>
                </a:cubicBezTo>
                <a:cubicBezTo>
                  <a:pt x="17692" y="15000"/>
                  <a:pt x="17711" y="14944"/>
                  <a:pt x="17711" y="14944"/>
                </a:cubicBezTo>
                <a:cubicBezTo>
                  <a:pt x="17807" y="14661"/>
                  <a:pt x="17927" y="13653"/>
                  <a:pt x="17382" y="12858"/>
                </a:cubicBezTo>
                <a:cubicBezTo>
                  <a:pt x="17234" y="12641"/>
                  <a:pt x="17330" y="12359"/>
                  <a:pt x="17638" y="12216"/>
                </a:cubicBezTo>
                <a:cubicBezTo>
                  <a:pt x="17877" y="12058"/>
                  <a:pt x="18245" y="12173"/>
                  <a:pt x="18394" y="12390"/>
                </a:cubicBezTo>
                <a:cubicBezTo>
                  <a:pt x="18784" y="12876"/>
                  <a:pt x="18930" y="13427"/>
                  <a:pt x="18958" y="13890"/>
                </a:cubicBezTo>
                <a:cubicBezTo>
                  <a:pt x="19576" y="13271"/>
                  <a:pt x="19963" y="12568"/>
                  <a:pt x="20114" y="11689"/>
                </a:cubicBezTo>
                <a:cubicBezTo>
                  <a:pt x="20205" y="11314"/>
                  <a:pt x="20207" y="10979"/>
                  <a:pt x="20190" y="10701"/>
                </a:cubicBezTo>
                <a:cubicBezTo>
                  <a:pt x="19820" y="10921"/>
                  <a:pt x="19292" y="11165"/>
                  <a:pt x="18740" y="1137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sp>
        <p:nvSpPr>
          <p:cNvPr id="86024" name="AutoShape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9215932" y="1912144"/>
            <a:ext cx="1619567" cy="3968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45720" tIns="45720" rIns="45720" bIns="45720" anchor="ctr"/>
          <a:lstStyle/>
          <a:p>
            <a:pPr defTabSz="29210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b="1" dirty="0" err="1">
                <a:solidFill>
                  <a:schemeClr val="accent2"/>
                </a:solidFill>
                <a:cs typeface="+mn-ea"/>
                <a:sym typeface="+mn-lt"/>
              </a:rPr>
              <a:t>XGboost</a:t>
            </a:r>
            <a:endParaRPr lang="en-US" sz="140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86026" name="AutoShape 1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8483982" y="3261258"/>
            <a:ext cx="3328847" cy="148552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45720" tIns="45720" rIns="45720" bIns="45720" anchor="ctr"/>
          <a:lstStyle/>
          <a:p>
            <a:pPr defTabSz="2921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 err="1">
                <a:solidFill>
                  <a:schemeClr val="accent1"/>
                </a:solidFill>
                <a:cs typeface="+mn-ea"/>
                <a:sym typeface="+mn-lt"/>
              </a:rPr>
              <a:t>XGboost</a:t>
            </a:r>
            <a:r>
              <a:rPr lang="zh-TW" altLang="en-US" b="1" dirty="0">
                <a:solidFill>
                  <a:schemeClr val="accent1"/>
                </a:solidFill>
                <a:cs typeface="+mn-ea"/>
                <a:sym typeface="+mn-lt"/>
              </a:rPr>
              <a:t>是一種機器學習模型，原理是許多的迴歸樹模型，整合成迴歸森林，可使正確率在資料相同的情況下，較隨機森林高。</a:t>
            </a:r>
            <a:endParaRPr lang="en-US" altLang="zh-TW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defTabSz="29210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6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86028" name="AutoShape 1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284903" y="3064819"/>
            <a:ext cx="3933569" cy="187840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45720" tIns="45720" rIns="45720" bIns="45720" anchor="ctr"/>
          <a:lstStyle/>
          <a:p>
            <a:pPr defTabSz="2921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b="1" dirty="0">
                <a:solidFill>
                  <a:srgbClr val="E6C9A8"/>
                </a:solidFill>
                <a:cs typeface="+mn-ea"/>
                <a:sym typeface="+mn-lt"/>
              </a:rPr>
              <a:t>使用下列兩種方法當作</a:t>
            </a:r>
            <a:r>
              <a:rPr lang="en-US" altLang="zh-TW" b="1" dirty="0">
                <a:solidFill>
                  <a:srgbClr val="E6C9A8"/>
                </a:solidFill>
                <a:cs typeface="+mn-ea"/>
                <a:sym typeface="+mn-lt"/>
              </a:rPr>
              <a:t>Null</a:t>
            </a:r>
            <a:r>
              <a:rPr lang="zh-TW" altLang="en-US" b="1" dirty="0">
                <a:solidFill>
                  <a:srgbClr val="E6C9A8"/>
                </a:solidFill>
                <a:cs typeface="+mn-ea"/>
                <a:sym typeface="+mn-lt"/>
              </a:rPr>
              <a:t> </a:t>
            </a:r>
            <a:r>
              <a:rPr lang="en-US" altLang="zh-TW" b="1" dirty="0">
                <a:solidFill>
                  <a:srgbClr val="E6C9A8"/>
                </a:solidFill>
                <a:cs typeface="+mn-ea"/>
                <a:sym typeface="+mn-lt"/>
              </a:rPr>
              <a:t>Model</a:t>
            </a:r>
            <a:r>
              <a:rPr lang="zh-TW" altLang="en-US" b="1" dirty="0">
                <a:solidFill>
                  <a:srgbClr val="E6C9A8"/>
                </a:solidFill>
                <a:cs typeface="+mn-ea"/>
                <a:sym typeface="+mn-lt"/>
              </a:rPr>
              <a:t>：</a:t>
            </a:r>
            <a:endParaRPr lang="en-US" altLang="zh-TW" b="1" dirty="0">
              <a:solidFill>
                <a:srgbClr val="E6C9A8"/>
              </a:solidFill>
              <a:cs typeface="+mn-ea"/>
              <a:sym typeface="+mn-lt"/>
            </a:endParaRPr>
          </a:p>
          <a:p>
            <a:pPr defTabSz="2921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E6C9A8"/>
                </a:solidFill>
                <a:cs typeface="+mn-ea"/>
                <a:sym typeface="+mn-lt"/>
              </a:rPr>
              <a:t>①</a:t>
            </a:r>
            <a:r>
              <a:rPr lang="zh-TW" altLang="en-US" b="1" dirty="0">
                <a:solidFill>
                  <a:srgbClr val="E6C9A8"/>
                </a:solidFill>
                <a:cs typeface="+mn-ea"/>
                <a:sym typeface="+mn-lt"/>
              </a:rPr>
              <a:t> </a:t>
            </a:r>
            <a:r>
              <a:rPr lang="en-US" altLang="zh-TW" b="1" dirty="0">
                <a:solidFill>
                  <a:srgbClr val="E6C9A8"/>
                </a:solidFill>
                <a:cs typeface="+mn-ea"/>
                <a:sym typeface="+mn-lt"/>
              </a:rPr>
              <a:t>Y = </a:t>
            </a:r>
            <a:r>
              <a:rPr lang="zh-TW" altLang="en-US" b="1" dirty="0">
                <a:solidFill>
                  <a:srgbClr val="E6C9A8"/>
                </a:solidFill>
                <a:cs typeface="+mn-ea"/>
                <a:sym typeface="+mn-lt"/>
              </a:rPr>
              <a:t>眾數</a:t>
            </a:r>
            <a:endParaRPr lang="en-US" altLang="zh-TW" b="1" dirty="0">
              <a:solidFill>
                <a:srgbClr val="E6C9A8"/>
              </a:solidFill>
              <a:cs typeface="+mn-ea"/>
              <a:sym typeface="+mn-lt"/>
            </a:endParaRPr>
          </a:p>
          <a:p>
            <a:pPr defTabSz="2921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E6C9A8"/>
                </a:solidFill>
                <a:cs typeface="+mn-ea"/>
                <a:sym typeface="+mn-lt"/>
              </a:rPr>
              <a:t>② Y = </a:t>
            </a:r>
            <a:r>
              <a:rPr lang="en-US" altLang="zh-TW" b="1" dirty="0">
                <a:solidFill>
                  <a:srgbClr val="E6C9A8"/>
                </a:solidFill>
              </a:rPr>
              <a:t>Naïve-Bayes</a:t>
            </a:r>
            <a:r>
              <a:rPr lang="zh-TW" altLang="en-US" b="1" dirty="0">
                <a:solidFill>
                  <a:srgbClr val="E6C9A8"/>
                </a:solidFill>
              </a:rPr>
              <a:t>分類方法</a:t>
            </a:r>
            <a:endParaRPr lang="en-US" altLang="zh-TW" b="1" dirty="0">
              <a:solidFill>
                <a:srgbClr val="E6C9A8"/>
              </a:solidFill>
            </a:endParaRPr>
          </a:p>
          <a:p>
            <a:pPr defTabSz="2921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b="1" dirty="0">
                <a:solidFill>
                  <a:srgbClr val="E6C9A8"/>
                </a:solidFill>
              </a:rPr>
              <a:t>但正確率都不超過</a:t>
            </a:r>
            <a:r>
              <a:rPr lang="en-US" altLang="zh-TW" b="1" dirty="0">
                <a:solidFill>
                  <a:srgbClr val="E6C9A8"/>
                </a:solidFill>
              </a:rPr>
              <a:t>30%</a:t>
            </a:r>
            <a:endParaRPr lang="en-US" altLang="zh-TW" b="1" dirty="0">
              <a:solidFill>
                <a:srgbClr val="E6C9A8"/>
              </a:solidFill>
              <a:cs typeface="+mn-ea"/>
              <a:sym typeface="+mn-lt"/>
            </a:endParaRPr>
          </a:p>
        </p:txBody>
      </p:sp>
      <p:sp>
        <p:nvSpPr>
          <p:cNvPr id="86030" name="AutoShape 14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3581400" y="4631532"/>
            <a:ext cx="729457" cy="289719"/>
          </a:xfrm>
          <a:custGeom>
            <a:avLst/>
            <a:gdLst>
              <a:gd name="T0" fmla="*/ 729456 w 21600"/>
              <a:gd name="T1" fmla="*/ 289701 h 16663"/>
              <a:gd name="T2" fmla="*/ 729456 w 21600"/>
              <a:gd name="T3" fmla="*/ 289701 h 16663"/>
              <a:gd name="T4" fmla="*/ 729456 w 21600"/>
              <a:gd name="T5" fmla="*/ 289701 h 16663"/>
              <a:gd name="T6" fmla="*/ 729456 w 21600"/>
              <a:gd name="T7" fmla="*/ 289701 h 16663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16663">
                <a:moveTo>
                  <a:pt x="0" y="0"/>
                </a:moveTo>
                <a:cubicBezTo>
                  <a:pt x="6802" y="18513"/>
                  <a:pt x="14002" y="21600"/>
                  <a:pt x="21600" y="9259"/>
                </a:cubicBezTo>
              </a:path>
            </a:pathLst>
          </a:custGeom>
          <a:noFill/>
          <a:ln w="50800" cap="flat" cmpd="sng">
            <a:solidFill>
              <a:schemeClr val="accent1"/>
            </a:solidFill>
            <a:prstDash val="solid"/>
            <a:miter lim="0"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sp>
        <p:nvSpPr>
          <p:cNvPr id="86031" name="AutoShape 1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7772858" y="4697458"/>
            <a:ext cx="710407" cy="223044"/>
          </a:xfrm>
          <a:custGeom>
            <a:avLst/>
            <a:gdLst>
              <a:gd name="T0" fmla="*/ 710407 w 21600"/>
              <a:gd name="T1" fmla="*/ 223031 h 16937"/>
              <a:gd name="T2" fmla="*/ 710407 w 21600"/>
              <a:gd name="T3" fmla="*/ 223031 h 16937"/>
              <a:gd name="T4" fmla="*/ 710407 w 21600"/>
              <a:gd name="T5" fmla="*/ 223031 h 16937"/>
              <a:gd name="T6" fmla="*/ 710407 w 21600"/>
              <a:gd name="T7" fmla="*/ 223031 h 16937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16937">
                <a:moveTo>
                  <a:pt x="21599" y="0"/>
                </a:moveTo>
                <a:cubicBezTo>
                  <a:pt x="17345" y="17871"/>
                  <a:pt x="10145" y="21600"/>
                  <a:pt x="0" y="11185"/>
                </a:cubicBezTo>
              </a:path>
            </a:pathLst>
          </a:custGeom>
          <a:noFill/>
          <a:ln w="50800" cap="flat" cmpd="sng">
            <a:solidFill>
              <a:schemeClr val="accent3"/>
            </a:solidFill>
            <a:prstDash val="solid"/>
            <a:miter lim="0"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cxnSp>
        <p:nvCxnSpPr>
          <p:cNvPr id="16" name="直接连接符 1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283585" y="341322"/>
            <a:ext cx="0" cy="59333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  <p:sp>
        <p:nvSpPr>
          <p:cNvPr id="18" name="文本框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1510769" y="407156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1"/>
                </a:solidFill>
                <a:cs typeface="+mn-ea"/>
                <a:sym typeface="+mn-lt"/>
              </a:rPr>
              <a:t>模型選擇與建立</a:t>
            </a:r>
            <a:endParaRPr lang="zh-CN" altLang="en-US" sz="24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20" name="AutoShape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>
            <a:extLst>
              <a:ext uri="{FF2B5EF4-FFF2-40B4-BE49-F238E27FC236}">
                <a16:creationId xmlns:a16="http://schemas.microsoft.com/office/drawing/2014/main" id="{0150ECA4-0A26-4367-AB2D-4483BD348D92}"/>
              </a:ext>
            </a:extLst>
          </p:cNvPr>
          <p:cNvSpPr>
            <a:spLocks/>
          </p:cNvSpPr>
          <p:nvPr/>
        </p:nvSpPr>
        <p:spPr bwMode="auto">
          <a:xfrm flipH="1">
            <a:off x="4478575" y="1912144"/>
            <a:ext cx="1524794" cy="1646238"/>
          </a:xfrm>
          <a:custGeom>
            <a:avLst/>
            <a:gdLst>
              <a:gd name="T0" fmla="*/ 1524722 w 21311"/>
              <a:gd name="T1" fmla="*/ 1646238 h 21600"/>
              <a:gd name="T2" fmla="*/ 1524722 w 21311"/>
              <a:gd name="T3" fmla="*/ 1646238 h 21600"/>
              <a:gd name="T4" fmla="*/ 1524722 w 21311"/>
              <a:gd name="T5" fmla="*/ 1646238 h 21600"/>
              <a:gd name="T6" fmla="*/ 1524722 w 21311"/>
              <a:gd name="T7" fmla="*/ 16462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311" h="21600">
                <a:moveTo>
                  <a:pt x="76" y="4135"/>
                </a:moveTo>
                <a:cubicBezTo>
                  <a:pt x="0" y="12391"/>
                  <a:pt x="0" y="12391"/>
                  <a:pt x="0" y="12391"/>
                </a:cubicBezTo>
                <a:cubicBezTo>
                  <a:pt x="28" y="12439"/>
                  <a:pt x="57" y="12488"/>
                  <a:pt x="35" y="12563"/>
                </a:cubicBezTo>
                <a:cubicBezTo>
                  <a:pt x="64" y="12612"/>
                  <a:pt x="450" y="14955"/>
                  <a:pt x="2163" y="17360"/>
                </a:cubicBezTo>
                <a:cubicBezTo>
                  <a:pt x="3426" y="19239"/>
                  <a:pt x="5139" y="20625"/>
                  <a:pt x="7150" y="21599"/>
                </a:cubicBezTo>
                <a:cubicBezTo>
                  <a:pt x="7253" y="21545"/>
                  <a:pt x="7304" y="21518"/>
                  <a:pt x="7356" y="21490"/>
                </a:cubicBezTo>
                <a:cubicBezTo>
                  <a:pt x="9096" y="21334"/>
                  <a:pt x="10259" y="20782"/>
                  <a:pt x="10978" y="19829"/>
                </a:cubicBezTo>
                <a:cubicBezTo>
                  <a:pt x="11993" y="18464"/>
                  <a:pt x="11552" y="16596"/>
                  <a:pt x="11523" y="16547"/>
                </a:cubicBezTo>
                <a:cubicBezTo>
                  <a:pt x="11523" y="16547"/>
                  <a:pt x="11523" y="16547"/>
                  <a:pt x="11494" y="16499"/>
                </a:cubicBezTo>
                <a:cubicBezTo>
                  <a:pt x="11494" y="16499"/>
                  <a:pt x="11442" y="16526"/>
                  <a:pt x="11413" y="16478"/>
                </a:cubicBezTo>
                <a:cubicBezTo>
                  <a:pt x="10614" y="16391"/>
                  <a:pt x="10015" y="16071"/>
                  <a:pt x="10015" y="16071"/>
                </a:cubicBezTo>
                <a:cubicBezTo>
                  <a:pt x="9796" y="15932"/>
                  <a:pt x="9703" y="15663"/>
                  <a:pt x="9851" y="15458"/>
                </a:cubicBezTo>
                <a:cubicBezTo>
                  <a:pt x="9999" y="15252"/>
                  <a:pt x="10234" y="15191"/>
                  <a:pt x="10505" y="15303"/>
                </a:cubicBezTo>
                <a:cubicBezTo>
                  <a:pt x="10534" y="15351"/>
                  <a:pt x="12251" y="16289"/>
                  <a:pt x="13479" y="14939"/>
                </a:cubicBezTo>
                <a:cubicBezTo>
                  <a:pt x="13627" y="14733"/>
                  <a:pt x="13891" y="14721"/>
                  <a:pt x="14110" y="14860"/>
                </a:cubicBezTo>
                <a:cubicBezTo>
                  <a:pt x="14278" y="15026"/>
                  <a:pt x="14320" y="15322"/>
                  <a:pt x="14142" y="15480"/>
                </a:cubicBezTo>
                <a:cubicBezTo>
                  <a:pt x="13794" y="15919"/>
                  <a:pt x="13359" y="16213"/>
                  <a:pt x="12889" y="16334"/>
                </a:cubicBezTo>
                <a:cubicBezTo>
                  <a:pt x="12966" y="16803"/>
                  <a:pt x="13227" y="18257"/>
                  <a:pt x="12614" y="19727"/>
                </a:cubicBezTo>
                <a:cubicBezTo>
                  <a:pt x="15237" y="20250"/>
                  <a:pt x="18120" y="19170"/>
                  <a:pt x="19371" y="17745"/>
                </a:cubicBezTo>
                <a:cubicBezTo>
                  <a:pt x="21176" y="15771"/>
                  <a:pt x="21273" y="13554"/>
                  <a:pt x="21273" y="13554"/>
                </a:cubicBezTo>
                <a:cubicBezTo>
                  <a:pt x="21295" y="13479"/>
                  <a:pt x="21295" y="13479"/>
                  <a:pt x="21295" y="13479"/>
                </a:cubicBezTo>
                <a:cubicBezTo>
                  <a:pt x="21600" y="8096"/>
                  <a:pt x="17305" y="7502"/>
                  <a:pt x="17173" y="7508"/>
                </a:cubicBezTo>
                <a:cubicBezTo>
                  <a:pt x="16719" y="7430"/>
                  <a:pt x="16719" y="7430"/>
                  <a:pt x="16719" y="7430"/>
                </a:cubicBezTo>
                <a:cubicBezTo>
                  <a:pt x="16596" y="7113"/>
                  <a:pt x="16596" y="7113"/>
                  <a:pt x="16596" y="7113"/>
                </a:cubicBezTo>
                <a:cubicBezTo>
                  <a:pt x="15350" y="4015"/>
                  <a:pt x="12038" y="3474"/>
                  <a:pt x="10286" y="3383"/>
                </a:cubicBezTo>
                <a:cubicBezTo>
                  <a:pt x="10421" y="3948"/>
                  <a:pt x="10408" y="4719"/>
                  <a:pt x="10240" y="5572"/>
                </a:cubicBezTo>
                <a:cubicBezTo>
                  <a:pt x="10005" y="6652"/>
                  <a:pt x="9470" y="7572"/>
                  <a:pt x="8686" y="8304"/>
                </a:cubicBezTo>
                <a:cubicBezTo>
                  <a:pt x="7726" y="9195"/>
                  <a:pt x="6350" y="9731"/>
                  <a:pt x="4743" y="9882"/>
                </a:cubicBezTo>
                <a:cubicBezTo>
                  <a:pt x="4691" y="9909"/>
                  <a:pt x="4691" y="9909"/>
                  <a:pt x="4640" y="9936"/>
                </a:cubicBezTo>
                <a:cubicBezTo>
                  <a:pt x="4611" y="9888"/>
                  <a:pt x="4559" y="9915"/>
                  <a:pt x="4478" y="9894"/>
                </a:cubicBezTo>
                <a:cubicBezTo>
                  <a:pt x="4275" y="10575"/>
                  <a:pt x="3927" y="11013"/>
                  <a:pt x="3876" y="11041"/>
                </a:cubicBezTo>
                <a:cubicBezTo>
                  <a:pt x="3802" y="11144"/>
                  <a:pt x="3698" y="11198"/>
                  <a:pt x="3486" y="11183"/>
                </a:cubicBezTo>
                <a:cubicBezTo>
                  <a:pt x="3434" y="11211"/>
                  <a:pt x="3325" y="11141"/>
                  <a:pt x="3244" y="11120"/>
                </a:cubicBezTo>
                <a:cubicBezTo>
                  <a:pt x="3077" y="10954"/>
                  <a:pt x="2983" y="10685"/>
                  <a:pt x="3161" y="10527"/>
                </a:cubicBezTo>
                <a:cubicBezTo>
                  <a:pt x="3235" y="10425"/>
                  <a:pt x="4279" y="9108"/>
                  <a:pt x="3335" y="7760"/>
                </a:cubicBezTo>
                <a:cubicBezTo>
                  <a:pt x="3219" y="7567"/>
                  <a:pt x="3258" y="7292"/>
                  <a:pt x="3516" y="7155"/>
                </a:cubicBezTo>
                <a:cubicBezTo>
                  <a:pt x="3722" y="7046"/>
                  <a:pt x="4015" y="7082"/>
                  <a:pt x="4131" y="7276"/>
                </a:cubicBezTo>
                <a:cubicBezTo>
                  <a:pt x="4473" y="7732"/>
                  <a:pt x="4601" y="8173"/>
                  <a:pt x="4649" y="8593"/>
                </a:cubicBezTo>
                <a:cubicBezTo>
                  <a:pt x="7784" y="8272"/>
                  <a:pt x="8642" y="6417"/>
                  <a:pt x="8929" y="5310"/>
                </a:cubicBezTo>
                <a:cubicBezTo>
                  <a:pt x="9158" y="4107"/>
                  <a:pt x="8836" y="3003"/>
                  <a:pt x="8807" y="2955"/>
                </a:cubicBezTo>
                <a:cubicBezTo>
                  <a:pt x="8211" y="1168"/>
                  <a:pt x="6511" y="30"/>
                  <a:pt x="4523" y="0"/>
                </a:cubicBezTo>
                <a:cubicBezTo>
                  <a:pt x="3943" y="52"/>
                  <a:pt x="3363" y="104"/>
                  <a:pt x="2789" y="280"/>
                </a:cubicBezTo>
                <a:cubicBezTo>
                  <a:pt x="1694" y="605"/>
                  <a:pt x="911" y="1337"/>
                  <a:pt x="411" y="2430"/>
                </a:cubicBezTo>
                <a:cubicBezTo>
                  <a:pt x="60" y="3316"/>
                  <a:pt x="76" y="4135"/>
                  <a:pt x="76" y="413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sp>
        <p:nvSpPr>
          <p:cNvPr id="21" name="AutoShape 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>
            <a:extLst>
              <a:ext uri="{FF2B5EF4-FFF2-40B4-BE49-F238E27FC236}">
                <a16:creationId xmlns:a16="http://schemas.microsoft.com/office/drawing/2014/main" id="{84329EDB-2E2B-4F0C-9AC8-5E855A6AE834}"/>
              </a:ext>
            </a:extLst>
          </p:cNvPr>
          <p:cNvSpPr>
            <a:spLocks/>
          </p:cNvSpPr>
          <p:nvPr/>
        </p:nvSpPr>
        <p:spPr bwMode="auto">
          <a:xfrm flipH="1">
            <a:off x="4194493" y="3040698"/>
            <a:ext cx="1791494" cy="2201069"/>
          </a:xfrm>
          <a:custGeom>
            <a:avLst/>
            <a:gdLst>
              <a:gd name="T0" fmla="*/ 1791410 w 21389"/>
              <a:gd name="T1" fmla="*/ 2201069 h 21600"/>
              <a:gd name="T2" fmla="*/ 1791410 w 21389"/>
              <a:gd name="T3" fmla="*/ 2201069 h 21600"/>
              <a:gd name="T4" fmla="*/ 1791410 w 21389"/>
              <a:gd name="T5" fmla="*/ 2201069 h 21600"/>
              <a:gd name="T6" fmla="*/ 1791410 w 21389"/>
              <a:gd name="T7" fmla="*/ 2201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389" h="21600">
                <a:moveTo>
                  <a:pt x="18740" y="11373"/>
                </a:moveTo>
                <a:cubicBezTo>
                  <a:pt x="18118" y="11565"/>
                  <a:pt x="17316" y="11747"/>
                  <a:pt x="16433" y="11727"/>
                </a:cubicBezTo>
                <a:cubicBezTo>
                  <a:pt x="15282" y="11736"/>
                  <a:pt x="13976" y="11436"/>
                  <a:pt x="12573" y="10657"/>
                </a:cubicBezTo>
                <a:cubicBezTo>
                  <a:pt x="12271" y="10892"/>
                  <a:pt x="11749" y="11229"/>
                  <a:pt x="11065" y="11499"/>
                </a:cubicBezTo>
                <a:cubicBezTo>
                  <a:pt x="10512" y="11707"/>
                  <a:pt x="9735" y="11924"/>
                  <a:pt x="8808" y="11924"/>
                </a:cubicBezTo>
                <a:cubicBezTo>
                  <a:pt x="7995" y="11920"/>
                  <a:pt x="7013" y="11756"/>
                  <a:pt x="5990" y="11277"/>
                </a:cubicBezTo>
                <a:cubicBezTo>
                  <a:pt x="5666" y="11142"/>
                  <a:pt x="5581" y="10848"/>
                  <a:pt x="5726" y="10638"/>
                </a:cubicBezTo>
                <a:cubicBezTo>
                  <a:pt x="5891" y="10371"/>
                  <a:pt x="6248" y="10301"/>
                  <a:pt x="6504" y="10420"/>
                </a:cubicBezTo>
                <a:cubicBezTo>
                  <a:pt x="9567" y="11764"/>
                  <a:pt x="11507" y="10199"/>
                  <a:pt x="11979" y="9790"/>
                </a:cubicBezTo>
                <a:cubicBezTo>
                  <a:pt x="11954" y="9754"/>
                  <a:pt x="11998" y="9733"/>
                  <a:pt x="12042" y="9713"/>
                </a:cubicBezTo>
                <a:cubicBezTo>
                  <a:pt x="12125" y="9580"/>
                  <a:pt x="12257" y="9518"/>
                  <a:pt x="12438" y="9530"/>
                </a:cubicBezTo>
                <a:cubicBezTo>
                  <a:pt x="12595" y="9505"/>
                  <a:pt x="12732" y="9536"/>
                  <a:pt x="12850" y="9624"/>
                </a:cubicBezTo>
                <a:cubicBezTo>
                  <a:pt x="12919" y="9640"/>
                  <a:pt x="12919" y="9640"/>
                  <a:pt x="12944" y="9676"/>
                </a:cubicBezTo>
                <a:cubicBezTo>
                  <a:pt x="14751" y="10792"/>
                  <a:pt x="16551" y="11053"/>
                  <a:pt x="18302" y="10481"/>
                </a:cubicBezTo>
                <a:cubicBezTo>
                  <a:pt x="19651" y="9999"/>
                  <a:pt x="20465" y="9241"/>
                  <a:pt x="20508" y="9221"/>
                </a:cubicBezTo>
                <a:cubicBezTo>
                  <a:pt x="20484" y="9185"/>
                  <a:pt x="20528" y="9164"/>
                  <a:pt x="20572" y="9144"/>
                </a:cubicBezTo>
                <a:cubicBezTo>
                  <a:pt x="21368" y="8109"/>
                  <a:pt x="21577" y="7060"/>
                  <a:pt x="21221" y="6034"/>
                </a:cubicBezTo>
                <a:cubicBezTo>
                  <a:pt x="20872" y="5101"/>
                  <a:pt x="20250" y="4532"/>
                  <a:pt x="20250" y="4532"/>
                </a:cubicBezTo>
                <a:cubicBezTo>
                  <a:pt x="19964" y="4284"/>
                  <a:pt x="19964" y="4284"/>
                  <a:pt x="19964" y="4284"/>
                </a:cubicBezTo>
                <a:cubicBezTo>
                  <a:pt x="20148" y="3960"/>
                  <a:pt x="20148" y="3960"/>
                  <a:pt x="20148" y="3960"/>
                </a:cubicBezTo>
                <a:cubicBezTo>
                  <a:pt x="21208" y="2041"/>
                  <a:pt x="20179" y="709"/>
                  <a:pt x="19346" y="0"/>
                </a:cubicBezTo>
                <a:cubicBezTo>
                  <a:pt x="19165" y="750"/>
                  <a:pt x="18687" y="1828"/>
                  <a:pt x="17640" y="2836"/>
                </a:cubicBezTo>
                <a:cubicBezTo>
                  <a:pt x="16827" y="3594"/>
                  <a:pt x="15665" y="4179"/>
                  <a:pt x="14260" y="4496"/>
                </a:cubicBezTo>
                <a:cubicBezTo>
                  <a:pt x="13570" y="4673"/>
                  <a:pt x="12806" y="4741"/>
                  <a:pt x="12105" y="4732"/>
                </a:cubicBezTo>
                <a:cubicBezTo>
                  <a:pt x="11473" y="4739"/>
                  <a:pt x="10904" y="4670"/>
                  <a:pt x="10354" y="4543"/>
                </a:cubicBezTo>
                <a:cubicBezTo>
                  <a:pt x="9819" y="5029"/>
                  <a:pt x="9165" y="5427"/>
                  <a:pt x="8343" y="5665"/>
                </a:cubicBezTo>
                <a:cubicBezTo>
                  <a:pt x="9005" y="5787"/>
                  <a:pt x="9712" y="5888"/>
                  <a:pt x="10462" y="5969"/>
                </a:cubicBezTo>
                <a:cubicBezTo>
                  <a:pt x="10756" y="5976"/>
                  <a:pt x="10999" y="6245"/>
                  <a:pt x="10990" y="6486"/>
                </a:cubicBezTo>
                <a:cubicBezTo>
                  <a:pt x="10938" y="6749"/>
                  <a:pt x="10655" y="6927"/>
                  <a:pt x="10361" y="6921"/>
                </a:cubicBezTo>
                <a:cubicBezTo>
                  <a:pt x="10361" y="6921"/>
                  <a:pt x="10361" y="6921"/>
                  <a:pt x="10317" y="6941"/>
                </a:cubicBezTo>
                <a:cubicBezTo>
                  <a:pt x="8091" y="6734"/>
                  <a:pt x="6117" y="6220"/>
                  <a:pt x="4434" y="5285"/>
                </a:cubicBezTo>
                <a:cubicBezTo>
                  <a:pt x="3125" y="4558"/>
                  <a:pt x="1981" y="3564"/>
                  <a:pt x="1032" y="2432"/>
                </a:cubicBezTo>
                <a:cubicBezTo>
                  <a:pt x="710" y="1962"/>
                  <a:pt x="413" y="1529"/>
                  <a:pt x="184" y="1111"/>
                </a:cubicBezTo>
                <a:cubicBezTo>
                  <a:pt x="6" y="15476"/>
                  <a:pt x="6" y="15476"/>
                  <a:pt x="6" y="15476"/>
                </a:cubicBezTo>
                <a:cubicBezTo>
                  <a:pt x="-23" y="16870"/>
                  <a:pt x="10" y="18188"/>
                  <a:pt x="759" y="19365"/>
                </a:cubicBezTo>
                <a:cubicBezTo>
                  <a:pt x="1656" y="20759"/>
                  <a:pt x="3330" y="21174"/>
                  <a:pt x="3330" y="21174"/>
                </a:cubicBezTo>
                <a:cubicBezTo>
                  <a:pt x="3355" y="21210"/>
                  <a:pt x="3355" y="21210"/>
                  <a:pt x="3355" y="21210"/>
                </a:cubicBezTo>
                <a:cubicBezTo>
                  <a:pt x="4317" y="21431"/>
                  <a:pt x="5230" y="21580"/>
                  <a:pt x="6112" y="21600"/>
                </a:cubicBezTo>
                <a:cubicBezTo>
                  <a:pt x="7602" y="21576"/>
                  <a:pt x="8938" y="21243"/>
                  <a:pt x="10094" y="20565"/>
                </a:cubicBezTo>
                <a:cubicBezTo>
                  <a:pt x="10943" y="20029"/>
                  <a:pt x="11342" y="19511"/>
                  <a:pt x="11342" y="19511"/>
                </a:cubicBezTo>
                <a:cubicBezTo>
                  <a:pt x="11487" y="19301"/>
                  <a:pt x="11487" y="19301"/>
                  <a:pt x="11487" y="19301"/>
                </a:cubicBezTo>
                <a:cubicBezTo>
                  <a:pt x="11531" y="19281"/>
                  <a:pt x="11531" y="19281"/>
                  <a:pt x="11531" y="19281"/>
                </a:cubicBezTo>
                <a:cubicBezTo>
                  <a:pt x="11677" y="19071"/>
                  <a:pt x="11949" y="18707"/>
                  <a:pt x="12102" y="18255"/>
                </a:cubicBezTo>
                <a:cubicBezTo>
                  <a:pt x="12415" y="17443"/>
                  <a:pt x="12881" y="15418"/>
                  <a:pt x="11256" y="13553"/>
                </a:cubicBezTo>
                <a:cubicBezTo>
                  <a:pt x="11097" y="13912"/>
                  <a:pt x="10888" y="14199"/>
                  <a:pt x="10673" y="14393"/>
                </a:cubicBezTo>
                <a:cubicBezTo>
                  <a:pt x="10220" y="14746"/>
                  <a:pt x="9756" y="14914"/>
                  <a:pt x="9712" y="14934"/>
                </a:cubicBezTo>
                <a:cubicBezTo>
                  <a:pt x="9643" y="14918"/>
                  <a:pt x="9599" y="14938"/>
                  <a:pt x="9555" y="14959"/>
                </a:cubicBezTo>
                <a:cubicBezTo>
                  <a:pt x="9418" y="14927"/>
                  <a:pt x="9255" y="14860"/>
                  <a:pt x="9225" y="14731"/>
                </a:cubicBezTo>
                <a:cubicBezTo>
                  <a:pt x="9101" y="14550"/>
                  <a:pt x="9228" y="14396"/>
                  <a:pt x="9447" y="14295"/>
                </a:cubicBezTo>
                <a:cubicBezTo>
                  <a:pt x="9447" y="14295"/>
                  <a:pt x="9780" y="14188"/>
                  <a:pt x="10126" y="13933"/>
                </a:cubicBezTo>
                <a:cubicBezTo>
                  <a:pt x="10467" y="13585"/>
                  <a:pt x="10621" y="13132"/>
                  <a:pt x="10431" y="12602"/>
                </a:cubicBezTo>
                <a:cubicBezTo>
                  <a:pt x="10375" y="12437"/>
                  <a:pt x="10546" y="12263"/>
                  <a:pt x="10746" y="12217"/>
                </a:cubicBezTo>
                <a:cubicBezTo>
                  <a:pt x="10790" y="12197"/>
                  <a:pt x="10815" y="12233"/>
                  <a:pt x="10859" y="12213"/>
                </a:cubicBezTo>
                <a:cubicBezTo>
                  <a:pt x="11104" y="12147"/>
                  <a:pt x="11354" y="12174"/>
                  <a:pt x="11522" y="12334"/>
                </a:cubicBezTo>
                <a:cubicBezTo>
                  <a:pt x="14239" y="14695"/>
                  <a:pt x="13636" y="17450"/>
                  <a:pt x="13227" y="18543"/>
                </a:cubicBezTo>
                <a:cubicBezTo>
                  <a:pt x="13150" y="18769"/>
                  <a:pt x="13048" y="18959"/>
                  <a:pt x="12966" y="19093"/>
                </a:cubicBezTo>
                <a:cubicBezTo>
                  <a:pt x="15379" y="18642"/>
                  <a:pt x="16992" y="17276"/>
                  <a:pt x="17678" y="15150"/>
                </a:cubicBezTo>
                <a:cubicBezTo>
                  <a:pt x="17653" y="15113"/>
                  <a:pt x="17672" y="15057"/>
                  <a:pt x="17716" y="15037"/>
                </a:cubicBezTo>
                <a:cubicBezTo>
                  <a:pt x="17692" y="15000"/>
                  <a:pt x="17711" y="14944"/>
                  <a:pt x="17711" y="14944"/>
                </a:cubicBezTo>
                <a:cubicBezTo>
                  <a:pt x="17807" y="14661"/>
                  <a:pt x="17927" y="13653"/>
                  <a:pt x="17382" y="12858"/>
                </a:cubicBezTo>
                <a:cubicBezTo>
                  <a:pt x="17234" y="12641"/>
                  <a:pt x="17330" y="12359"/>
                  <a:pt x="17638" y="12216"/>
                </a:cubicBezTo>
                <a:cubicBezTo>
                  <a:pt x="17877" y="12058"/>
                  <a:pt x="18245" y="12173"/>
                  <a:pt x="18394" y="12390"/>
                </a:cubicBezTo>
                <a:cubicBezTo>
                  <a:pt x="18784" y="12876"/>
                  <a:pt x="18930" y="13427"/>
                  <a:pt x="18958" y="13890"/>
                </a:cubicBezTo>
                <a:cubicBezTo>
                  <a:pt x="19576" y="13271"/>
                  <a:pt x="19963" y="12568"/>
                  <a:pt x="20114" y="11689"/>
                </a:cubicBezTo>
                <a:cubicBezTo>
                  <a:pt x="20205" y="11314"/>
                  <a:pt x="20207" y="10979"/>
                  <a:pt x="20190" y="10701"/>
                </a:cubicBezTo>
                <a:cubicBezTo>
                  <a:pt x="19820" y="10921"/>
                  <a:pt x="19292" y="11165"/>
                  <a:pt x="18740" y="1137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sp>
        <p:nvSpPr>
          <p:cNvPr id="22" name="AutoShape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>
            <a:extLst>
              <a:ext uri="{FF2B5EF4-FFF2-40B4-BE49-F238E27FC236}">
                <a16:creationId xmlns:a16="http://schemas.microsoft.com/office/drawing/2014/main" id="{2BD46027-F2DF-48C2-930D-37C87E4A15EA}"/>
              </a:ext>
            </a:extLst>
          </p:cNvPr>
          <p:cNvSpPr>
            <a:spLocks/>
          </p:cNvSpPr>
          <p:nvPr/>
        </p:nvSpPr>
        <p:spPr bwMode="auto">
          <a:xfrm>
            <a:off x="1444900" y="1799334"/>
            <a:ext cx="2053629" cy="61245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45720" tIns="45720" rIns="45720" bIns="45720" anchor="ctr"/>
          <a:lstStyle/>
          <a:p>
            <a:pPr defTabSz="29210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2400" b="1" dirty="0">
                <a:solidFill>
                  <a:schemeClr val="accent2"/>
                </a:solidFill>
                <a:cs typeface="+mn-ea"/>
                <a:sym typeface="+mn-lt"/>
              </a:rPr>
              <a:t>Null Model</a:t>
            </a:r>
            <a:endParaRPr lang="en-US" sz="140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23" name="AutoShape 1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>
            <a:extLst>
              <a:ext uri="{FF2B5EF4-FFF2-40B4-BE49-F238E27FC236}">
                <a16:creationId xmlns:a16="http://schemas.microsoft.com/office/drawing/2014/main" id="{A187AF2B-77F5-40C0-8D22-BE2AEABDCB89}"/>
              </a:ext>
            </a:extLst>
          </p:cNvPr>
          <p:cNvSpPr>
            <a:spLocks/>
          </p:cNvSpPr>
          <p:nvPr/>
        </p:nvSpPr>
        <p:spPr bwMode="auto">
          <a:xfrm flipH="1">
            <a:off x="3100584" y="1799334"/>
            <a:ext cx="1377991" cy="396081"/>
          </a:xfrm>
          <a:custGeom>
            <a:avLst/>
            <a:gdLst>
              <a:gd name="T0" fmla="*/ 618331 w 21600"/>
              <a:gd name="T1" fmla="*/ 271690 h 16280"/>
              <a:gd name="T2" fmla="*/ 618331 w 21600"/>
              <a:gd name="T3" fmla="*/ 271690 h 16280"/>
              <a:gd name="T4" fmla="*/ 618331 w 21600"/>
              <a:gd name="T5" fmla="*/ 271690 h 16280"/>
              <a:gd name="T6" fmla="*/ 618331 w 21600"/>
              <a:gd name="T7" fmla="*/ 271690 h 1628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16280">
                <a:moveTo>
                  <a:pt x="21600" y="12040"/>
                </a:moveTo>
                <a:cubicBezTo>
                  <a:pt x="12762" y="-5320"/>
                  <a:pt x="5562" y="-3907"/>
                  <a:pt x="0" y="16279"/>
                </a:cubicBezTo>
              </a:path>
            </a:pathLst>
          </a:custGeom>
          <a:noFill/>
          <a:ln w="50800" cap="flat" cmpd="sng">
            <a:solidFill>
              <a:schemeClr val="accent2"/>
            </a:solidFill>
            <a:prstDash val="solid"/>
            <a:miter lim="0"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sp>
        <p:nvSpPr>
          <p:cNvPr id="19" name="AutoShape 1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>
            <a:extLst>
              <a:ext uri="{FF2B5EF4-FFF2-40B4-BE49-F238E27FC236}">
                <a16:creationId xmlns:a16="http://schemas.microsoft.com/office/drawing/2014/main" id="{4156D56A-DB2D-4FED-BCDF-D5D1253D582B}"/>
              </a:ext>
            </a:extLst>
          </p:cNvPr>
          <p:cNvSpPr>
            <a:spLocks/>
          </p:cNvSpPr>
          <p:nvPr/>
        </p:nvSpPr>
        <p:spPr bwMode="auto">
          <a:xfrm>
            <a:off x="7619461" y="1851819"/>
            <a:ext cx="1377991" cy="396081"/>
          </a:xfrm>
          <a:custGeom>
            <a:avLst/>
            <a:gdLst>
              <a:gd name="T0" fmla="*/ 618331 w 21600"/>
              <a:gd name="T1" fmla="*/ 271690 h 16280"/>
              <a:gd name="T2" fmla="*/ 618331 w 21600"/>
              <a:gd name="T3" fmla="*/ 271690 h 16280"/>
              <a:gd name="T4" fmla="*/ 618331 w 21600"/>
              <a:gd name="T5" fmla="*/ 271690 h 16280"/>
              <a:gd name="T6" fmla="*/ 618331 w 21600"/>
              <a:gd name="T7" fmla="*/ 271690 h 1628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16280">
                <a:moveTo>
                  <a:pt x="21600" y="12040"/>
                </a:moveTo>
                <a:cubicBezTo>
                  <a:pt x="12762" y="-5320"/>
                  <a:pt x="5562" y="-3907"/>
                  <a:pt x="0" y="16279"/>
                </a:cubicBezTo>
              </a:path>
            </a:pathLst>
          </a:custGeom>
          <a:noFill/>
          <a:ln w="50800" cap="flat" cmpd="sng">
            <a:solidFill>
              <a:schemeClr val="accent2"/>
            </a:solidFill>
            <a:prstDash val="solid"/>
            <a:miter lim="0"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8100607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>
            <a:spLocks noChangeArrowheads="1"/>
          </p:cNvSpPr>
          <p:nvPr/>
        </p:nvSpPr>
        <p:spPr bwMode="auto">
          <a:xfrm>
            <a:off x="1532782" y="4302832"/>
            <a:ext cx="635938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92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TW" altLang="en-US" sz="44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分析結果</a:t>
            </a:r>
            <a:endParaRPr lang="zh-CN" altLang="en-US" sz="4400" b="1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矩形 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/>
          <p:nvPr/>
        </p:nvSpPr>
        <p:spPr>
          <a:xfrm>
            <a:off x="1532782" y="2778009"/>
            <a:ext cx="13532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7200" dirty="0">
                <a:solidFill>
                  <a:schemeClr val="bg1"/>
                </a:solidFill>
                <a:cs typeface="+mn-ea"/>
                <a:sym typeface="+mn-lt"/>
              </a:rPr>
              <a:t>0</a:t>
            </a:r>
            <a:r>
              <a:rPr lang="en-US" altLang="zh-TW" sz="72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r>
              <a:rPr lang="en-US" altLang="zh-CN" sz="7200" dirty="0">
                <a:solidFill>
                  <a:schemeClr val="bg1"/>
                </a:solidFill>
                <a:cs typeface="+mn-ea"/>
                <a:sym typeface="+mn-lt"/>
              </a:rPr>
              <a:t>.</a:t>
            </a:r>
            <a:endParaRPr lang="zh-CN" altLang="en-US" sz="7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3" name="直接连接符 1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106215" y="2904549"/>
            <a:ext cx="0" cy="242686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63167945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utoShape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>
            <a:extLst>
              <a:ext uri="{FF2B5EF4-FFF2-40B4-BE49-F238E27FC236}">
                <a16:creationId xmlns:a16="http://schemas.microsoft.com/office/drawing/2014/main" id="{5D4F3B95-2B3A-4339-B4F9-46DAFD94A997}"/>
              </a:ext>
            </a:extLst>
          </p:cNvPr>
          <p:cNvSpPr>
            <a:spLocks/>
          </p:cNvSpPr>
          <p:nvPr/>
        </p:nvSpPr>
        <p:spPr bwMode="auto">
          <a:xfrm>
            <a:off x="6169589" y="3125312"/>
            <a:ext cx="5723825" cy="2594768"/>
          </a:xfrm>
          <a:custGeom>
            <a:avLst/>
            <a:gdLst>
              <a:gd name="T0" fmla="*/ 1397000 w 21600"/>
              <a:gd name="T1" fmla="*/ 2144713 h 21600"/>
              <a:gd name="T2" fmla="*/ 1397000 w 21600"/>
              <a:gd name="T3" fmla="*/ 2144713 h 21600"/>
              <a:gd name="T4" fmla="*/ 1397000 w 21600"/>
              <a:gd name="T5" fmla="*/ 2144713 h 21600"/>
              <a:gd name="T6" fmla="*/ 1397000 w 21600"/>
              <a:gd name="T7" fmla="*/ 214471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endParaRPr lang="id-ID" sz="900" dirty="0">
              <a:cs typeface="+mn-ea"/>
              <a:sym typeface="+mn-lt"/>
            </a:endParaRPr>
          </a:p>
        </p:txBody>
      </p:sp>
      <p:sp>
        <p:nvSpPr>
          <p:cNvPr id="134150" name="AutoShape 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304800" y="1573915"/>
            <a:ext cx="5628640" cy="3710170"/>
          </a:xfrm>
          <a:custGeom>
            <a:avLst/>
            <a:gdLst>
              <a:gd name="T0" fmla="*/ 1397000 w 21600"/>
              <a:gd name="T1" fmla="*/ 2144713 h 21600"/>
              <a:gd name="T2" fmla="*/ 1397000 w 21600"/>
              <a:gd name="T3" fmla="*/ 2144713 h 21600"/>
              <a:gd name="T4" fmla="*/ 1397000 w 21600"/>
              <a:gd name="T5" fmla="*/ 2144713 h 21600"/>
              <a:gd name="T6" fmla="*/ 1397000 w 21600"/>
              <a:gd name="T7" fmla="*/ 214471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endParaRPr lang="id-ID" sz="900" dirty="0">
              <a:cs typeface="+mn-ea"/>
              <a:sym typeface="+mn-lt"/>
            </a:endParaRPr>
          </a:p>
        </p:txBody>
      </p:sp>
      <p:sp>
        <p:nvSpPr>
          <p:cNvPr id="134152" name="AutoShape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6143611" y="435766"/>
            <a:ext cx="5723825" cy="2109269"/>
          </a:xfrm>
          <a:custGeom>
            <a:avLst/>
            <a:gdLst>
              <a:gd name="T0" fmla="*/ 1397000 w 21600"/>
              <a:gd name="T1" fmla="*/ 2144713 h 21600"/>
              <a:gd name="T2" fmla="*/ 1397000 w 21600"/>
              <a:gd name="T3" fmla="*/ 2144713 h 21600"/>
              <a:gd name="T4" fmla="*/ 1397000 w 21600"/>
              <a:gd name="T5" fmla="*/ 2144713 h 21600"/>
              <a:gd name="T6" fmla="*/ 1397000 w 21600"/>
              <a:gd name="T7" fmla="*/ 214471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endParaRPr lang="id-ID" sz="900" dirty="0">
              <a:cs typeface="+mn-ea"/>
              <a:sym typeface="+mn-lt"/>
            </a:endParaRPr>
          </a:p>
        </p:txBody>
      </p:sp>
      <p:sp>
        <p:nvSpPr>
          <p:cNvPr id="134168" name="AutoShape 24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3475630" y="6223723"/>
            <a:ext cx="6324313" cy="49662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kumimoji="1" lang="zh-TW" altLang="en-US" sz="2400" dirty="0">
                <a:solidFill>
                  <a:schemeClr val="bg1"/>
                </a:solidFill>
              </a:rPr>
              <a:t>使用</a:t>
            </a:r>
            <a:r>
              <a:rPr lang="en-US" altLang="zh-TW" sz="2400" b="1" dirty="0" err="1">
                <a:solidFill>
                  <a:schemeClr val="accent2"/>
                </a:solidFill>
                <a:cs typeface="+mn-ea"/>
                <a:sym typeface="+mn-lt"/>
              </a:rPr>
              <a:t>XGboost</a:t>
            </a:r>
            <a:r>
              <a:rPr kumimoji="1" lang="zh-TW" altLang="en-US" sz="2400" dirty="0">
                <a:solidFill>
                  <a:schemeClr val="bg1"/>
                </a:solidFill>
              </a:rPr>
              <a:t>的準確度</a:t>
            </a:r>
            <a:r>
              <a:rPr kumimoji="1" lang="en-US" altLang="zh-TW" sz="2400" dirty="0">
                <a:solidFill>
                  <a:schemeClr val="bg1"/>
                </a:solidFill>
              </a:rPr>
              <a:t>(test data)</a:t>
            </a:r>
            <a:r>
              <a:rPr kumimoji="1" lang="zh-TW" altLang="en-US" sz="2400" dirty="0">
                <a:solidFill>
                  <a:schemeClr val="bg1"/>
                </a:solidFill>
              </a:rPr>
              <a:t>是</a:t>
            </a:r>
            <a:r>
              <a:rPr kumimoji="1" lang="en-US" altLang="zh-TW" sz="2400" dirty="0">
                <a:solidFill>
                  <a:schemeClr val="bg1"/>
                </a:solidFill>
              </a:rPr>
              <a:t>92.9</a:t>
            </a:r>
            <a:r>
              <a:rPr lang="en-US" altLang="zh-TW" sz="2400" dirty="0">
                <a:solidFill>
                  <a:schemeClr val="bg1"/>
                </a:solidFill>
              </a:rPr>
              <a:t>%</a:t>
            </a:r>
          </a:p>
        </p:txBody>
      </p:sp>
      <p:cxnSp>
        <p:nvCxnSpPr>
          <p:cNvPr id="36" name="直接连接符 3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283585" y="341322"/>
            <a:ext cx="0" cy="59333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  <p:sp>
        <p:nvSpPr>
          <p:cNvPr id="42" name="文本框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1510769" y="40715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1"/>
                </a:solidFill>
                <a:cs typeface="+mn-ea"/>
                <a:sym typeface="+mn-lt"/>
              </a:rPr>
              <a:t>結果分析</a:t>
            </a:r>
            <a:endParaRPr lang="zh-CN" altLang="en-US" sz="24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1510769" y="5377546"/>
            <a:ext cx="2986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</a:rPr>
              <a:t>Confusion Matrix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8307790" y="2604341"/>
            <a:ext cx="1634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</a:rPr>
              <a:t>整體統計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0D824BA6-07C1-4A85-B83A-12B78F4B5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89" y="1705790"/>
            <a:ext cx="5452861" cy="3426661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A1923846-9E13-4562-BAB2-59BC9380C24A}"/>
              </a:ext>
            </a:extLst>
          </p:cNvPr>
          <p:cNvSpPr txBox="1"/>
          <p:nvPr/>
        </p:nvSpPr>
        <p:spPr>
          <a:xfrm>
            <a:off x="8307790" y="5762058"/>
            <a:ext cx="1634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</a:rPr>
              <a:t>個別統計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38982B3A-28B2-4352-878E-7751287E85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485" y="3213451"/>
            <a:ext cx="5554726" cy="2421805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6B8D2C0A-DE22-4AB8-A1A8-B21E19761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485" y="511066"/>
            <a:ext cx="5554726" cy="195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501640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接连接符 3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283585" y="341322"/>
            <a:ext cx="0" cy="59333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  <p:sp>
        <p:nvSpPr>
          <p:cNvPr id="42" name="文本框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1510769" y="40715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1"/>
                </a:solidFill>
                <a:cs typeface="+mn-ea"/>
                <a:sym typeface="+mn-lt"/>
              </a:rPr>
              <a:t>結果分析</a:t>
            </a:r>
            <a:endParaRPr lang="zh-CN" altLang="en-US" sz="24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BBC312A-7ADA-4961-9A5E-0DD7F5F500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139" y="190918"/>
            <a:ext cx="8093833" cy="647616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F154AD1-56DB-4FA7-AE9A-CCFCD4DC8F58}"/>
              </a:ext>
            </a:extLst>
          </p:cNvPr>
          <p:cNvSpPr/>
          <p:nvPr/>
        </p:nvSpPr>
        <p:spPr>
          <a:xfrm>
            <a:off x="271972" y="2434854"/>
            <a:ext cx="331020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  <a:latin typeface="Source Sans Pro" panose="020B0604020202020204" pitchFamily="34" charset="0"/>
              </a:rPr>
              <a:t>Gain</a:t>
            </a:r>
            <a:r>
              <a:rPr lang="zh-TW" altLang="en-US" dirty="0">
                <a:solidFill>
                  <a:schemeClr val="bg1"/>
                </a:solidFill>
                <a:latin typeface="Source Sans Pro" panose="020B0604020202020204" pitchFamily="34" charset="0"/>
              </a:rPr>
              <a:t>為變數對模型的相對貢獻，通過模型中某變數在每次分裂節點時帶來的增益來計算。</a:t>
            </a:r>
            <a:endParaRPr lang="en-US" altLang="zh-TW" dirty="0">
              <a:solidFill>
                <a:schemeClr val="bg1"/>
              </a:solidFill>
              <a:latin typeface="Source Sans Pro" panose="020B0604020202020204" pitchFamily="34" charset="0"/>
            </a:endParaRPr>
          </a:p>
          <a:p>
            <a:r>
              <a:rPr lang="en-US" altLang="zh-TW" dirty="0">
                <a:solidFill>
                  <a:schemeClr val="bg1"/>
                </a:solidFill>
                <a:latin typeface="Source Sans Pro" panose="020B0604020202020204" pitchFamily="34" charset="0"/>
              </a:rPr>
              <a:t>Gain</a:t>
            </a:r>
            <a:r>
              <a:rPr lang="zh-TW" altLang="en-US" dirty="0">
                <a:solidFill>
                  <a:schemeClr val="bg1"/>
                </a:solidFill>
                <a:latin typeface="Source Sans Pro" panose="020B0604020202020204" pitchFamily="34" charset="0"/>
              </a:rPr>
              <a:t>量值越高表示此變數對於生成預測更為重要。</a:t>
            </a:r>
            <a:endParaRPr lang="en-US" altLang="zh-TW" dirty="0">
              <a:solidFill>
                <a:schemeClr val="bg1"/>
              </a:solidFill>
              <a:latin typeface="Source Sans Pr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09404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>
            <a:spLocks noChangeArrowheads="1"/>
          </p:cNvSpPr>
          <p:nvPr/>
        </p:nvSpPr>
        <p:spPr bwMode="auto">
          <a:xfrm>
            <a:off x="1532782" y="4302832"/>
            <a:ext cx="635938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92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TW" altLang="en-US" sz="44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結論</a:t>
            </a:r>
            <a:endParaRPr lang="zh-CN" altLang="en-US" sz="4400" b="1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矩形 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/>
          <p:nvPr/>
        </p:nvSpPr>
        <p:spPr>
          <a:xfrm>
            <a:off x="1532782" y="2778009"/>
            <a:ext cx="13532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7200" dirty="0">
                <a:solidFill>
                  <a:schemeClr val="bg1"/>
                </a:solidFill>
                <a:cs typeface="+mn-ea"/>
                <a:sym typeface="+mn-lt"/>
              </a:rPr>
              <a:t>0</a:t>
            </a:r>
            <a:r>
              <a:rPr lang="en-US" altLang="zh-TW" sz="7200" dirty="0">
                <a:solidFill>
                  <a:schemeClr val="bg1"/>
                </a:solidFill>
                <a:cs typeface="+mn-ea"/>
                <a:sym typeface="+mn-lt"/>
              </a:rPr>
              <a:t>5</a:t>
            </a:r>
            <a:r>
              <a:rPr lang="en-US" altLang="zh-CN" sz="7200" dirty="0">
                <a:solidFill>
                  <a:schemeClr val="bg1"/>
                </a:solidFill>
                <a:cs typeface="+mn-ea"/>
                <a:sym typeface="+mn-lt"/>
              </a:rPr>
              <a:t>.</a:t>
            </a:r>
            <a:endParaRPr lang="zh-CN" altLang="en-US" sz="7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3" name="直接连接符 1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106215" y="2904549"/>
            <a:ext cx="0" cy="242686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74409089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3" name="AutoShape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1531938" y="1929607"/>
            <a:ext cx="2720182" cy="4478338"/>
          </a:xfrm>
          <a:custGeom>
            <a:avLst/>
            <a:gdLst>
              <a:gd name="T0" fmla="*/ 2720182 w 21514"/>
              <a:gd name="T1" fmla="*/ 4492556 h 21418"/>
              <a:gd name="T2" fmla="*/ 2720182 w 21514"/>
              <a:gd name="T3" fmla="*/ 4492556 h 21418"/>
              <a:gd name="T4" fmla="*/ 2720182 w 21514"/>
              <a:gd name="T5" fmla="*/ 4492556 h 21418"/>
              <a:gd name="T6" fmla="*/ 2720182 w 21514"/>
              <a:gd name="T7" fmla="*/ 4492556 h 2141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14" h="21418">
                <a:moveTo>
                  <a:pt x="20717" y="3361"/>
                </a:moveTo>
                <a:cubicBezTo>
                  <a:pt x="20416" y="3446"/>
                  <a:pt x="19454" y="3640"/>
                  <a:pt x="19373" y="3786"/>
                </a:cubicBezTo>
                <a:cubicBezTo>
                  <a:pt x="19293" y="3919"/>
                  <a:pt x="19393" y="4210"/>
                  <a:pt x="19072" y="4319"/>
                </a:cubicBezTo>
                <a:cubicBezTo>
                  <a:pt x="18772" y="4429"/>
                  <a:pt x="16104" y="5617"/>
                  <a:pt x="15904" y="5860"/>
                </a:cubicBezTo>
                <a:cubicBezTo>
                  <a:pt x="15904" y="5860"/>
                  <a:pt x="14941" y="4695"/>
                  <a:pt x="14379" y="4514"/>
                </a:cubicBezTo>
                <a:cubicBezTo>
                  <a:pt x="14379" y="4514"/>
                  <a:pt x="14199" y="3616"/>
                  <a:pt x="13036" y="3568"/>
                </a:cubicBezTo>
                <a:cubicBezTo>
                  <a:pt x="12615" y="3555"/>
                  <a:pt x="12374" y="3531"/>
                  <a:pt x="12213" y="3495"/>
                </a:cubicBezTo>
                <a:cubicBezTo>
                  <a:pt x="12534" y="3192"/>
                  <a:pt x="12534" y="3192"/>
                  <a:pt x="12534" y="3192"/>
                </a:cubicBezTo>
                <a:cubicBezTo>
                  <a:pt x="12213" y="3192"/>
                  <a:pt x="12213" y="3192"/>
                  <a:pt x="12213" y="3192"/>
                </a:cubicBezTo>
                <a:cubicBezTo>
                  <a:pt x="12374" y="3034"/>
                  <a:pt x="12594" y="2828"/>
                  <a:pt x="12675" y="2828"/>
                </a:cubicBezTo>
                <a:cubicBezTo>
                  <a:pt x="12775" y="2816"/>
                  <a:pt x="13517" y="2755"/>
                  <a:pt x="13617" y="2731"/>
                </a:cubicBezTo>
                <a:cubicBezTo>
                  <a:pt x="13698" y="2694"/>
                  <a:pt x="13778" y="2403"/>
                  <a:pt x="13677" y="2233"/>
                </a:cubicBezTo>
                <a:cubicBezTo>
                  <a:pt x="13577" y="2064"/>
                  <a:pt x="13778" y="1894"/>
                  <a:pt x="13778" y="1894"/>
                </a:cubicBezTo>
                <a:cubicBezTo>
                  <a:pt x="13998" y="1785"/>
                  <a:pt x="13998" y="1785"/>
                  <a:pt x="13998" y="1785"/>
                </a:cubicBezTo>
                <a:cubicBezTo>
                  <a:pt x="13998" y="1785"/>
                  <a:pt x="13718" y="1518"/>
                  <a:pt x="13557" y="1384"/>
                </a:cubicBezTo>
                <a:cubicBezTo>
                  <a:pt x="13377" y="1251"/>
                  <a:pt x="13417" y="1081"/>
                  <a:pt x="13337" y="960"/>
                </a:cubicBezTo>
                <a:cubicBezTo>
                  <a:pt x="13256" y="839"/>
                  <a:pt x="13477" y="754"/>
                  <a:pt x="13477" y="754"/>
                </a:cubicBezTo>
                <a:cubicBezTo>
                  <a:pt x="13477" y="754"/>
                  <a:pt x="13397" y="633"/>
                  <a:pt x="13256" y="572"/>
                </a:cubicBezTo>
                <a:cubicBezTo>
                  <a:pt x="13096" y="523"/>
                  <a:pt x="13357" y="499"/>
                  <a:pt x="13016" y="402"/>
                </a:cubicBezTo>
                <a:cubicBezTo>
                  <a:pt x="12675" y="305"/>
                  <a:pt x="12855" y="354"/>
                  <a:pt x="12574" y="257"/>
                </a:cubicBezTo>
                <a:cubicBezTo>
                  <a:pt x="12274" y="160"/>
                  <a:pt x="12715" y="220"/>
                  <a:pt x="12274" y="160"/>
                </a:cubicBezTo>
                <a:cubicBezTo>
                  <a:pt x="11852" y="99"/>
                  <a:pt x="11612" y="2"/>
                  <a:pt x="11552" y="2"/>
                </a:cubicBezTo>
                <a:cubicBezTo>
                  <a:pt x="11491" y="2"/>
                  <a:pt x="11672" y="38"/>
                  <a:pt x="11491" y="2"/>
                </a:cubicBezTo>
                <a:cubicBezTo>
                  <a:pt x="11291" y="-34"/>
                  <a:pt x="9987" y="366"/>
                  <a:pt x="9867" y="548"/>
                </a:cubicBezTo>
                <a:cubicBezTo>
                  <a:pt x="9727" y="742"/>
                  <a:pt x="9526" y="972"/>
                  <a:pt x="9526" y="972"/>
                </a:cubicBezTo>
                <a:cubicBezTo>
                  <a:pt x="9526" y="972"/>
                  <a:pt x="9406" y="1227"/>
                  <a:pt x="9446" y="1409"/>
                </a:cubicBezTo>
                <a:cubicBezTo>
                  <a:pt x="9506" y="1591"/>
                  <a:pt x="9706" y="1748"/>
                  <a:pt x="9787" y="1809"/>
                </a:cubicBezTo>
                <a:cubicBezTo>
                  <a:pt x="9847" y="1857"/>
                  <a:pt x="10188" y="2197"/>
                  <a:pt x="10288" y="2379"/>
                </a:cubicBezTo>
                <a:cubicBezTo>
                  <a:pt x="10368" y="2537"/>
                  <a:pt x="10449" y="2731"/>
                  <a:pt x="10148" y="2816"/>
                </a:cubicBezTo>
                <a:cubicBezTo>
                  <a:pt x="9927" y="2670"/>
                  <a:pt x="9927" y="2670"/>
                  <a:pt x="9927" y="2670"/>
                </a:cubicBezTo>
                <a:cubicBezTo>
                  <a:pt x="9546" y="2840"/>
                  <a:pt x="9546" y="2840"/>
                  <a:pt x="9546" y="2840"/>
                </a:cubicBezTo>
                <a:cubicBezTo>
                  <a:pt x="9105" y="2791"/>
                  <a:pt x="8563" y="2658"/>
                  <a:pt x="7741" y="2755"/>
                </a:cubicBezTo>
                <a:cubicBezTo>
                  <a:pt x="6678" y="2888"/>
                  <a:pt x="6277" y="3082"/>
                  <a:pt x="5635" y="3179"/>
                </a:cubicBezTo>
                <a:cubicBezTo>
                  <a:pt x="4993" y="3264"/>
                  <a:pt x="2567" y="3519"/>
                  <a:pt x="2125" y="3762"/>
                </a:cubicBezTo>
                <a:cubicBezTo>
                  <a:pt x="1684" y="3992"/>
                  <a:pt x="1524" y="5035"/>
                  <a:pt x="1644" y="6672"/>
                </a:cubicBezTo>
                <a:cubicBezTo>
                  <a:pt x="1644" y="6672"/>
                  <a:pt x="1243" y="7436"/>
                  <a:pt x="1203" y="7606"/>
                </a:cubicBezTo>
                <a:cubicBezTo>
                  <a:pt x="1183" y="7776"/>
                  <a:pt x="1343" y="8491"/>
                  <a:pt x="2787" y="8334"/>
                </a:cubicBezTo>
                <a:cubicBezTo>
                  <a:pt x="4071" y="8200"/>
                  <a:pt x="3028" y="7509"/>
                  <a:pt x="2767" y="7230"/>
                </a:cubicBezTo>
                <a:cubicBezTo>
                  <a:pt x="2928" y="7170"/>
                  <a:pt x="3088" y="7121"/>
                  <a:pt x="3088" y="7121"/>
                </a:cubicBezTo>
                <a:cubicBezTo>
                  <a:pt x="3088" y="7121"/>
                  <a:pt x="3369" y="6684"/>
                  <a:pt x="3389" y="6357"/>
                </a:cubicBezTo>
                <a:cubicBezTo>
                  <a:pt x="3389" y="6151"/>
                  <a:pt x="3489" y="5472"/>
                  <a:pt x="3529" y="4926"/>
                </a:cubicBezTo>
                <a:cubicBezTo>
                  <a:pt x="3529" y="4914"/>
                  <a:pt x="3529" y="4902"/>
                  <a:pt x="3529" y="4889"/>
                </a:cubicBezTo>
                <a:cubicBezTo>
                  <a:pt x="3569" y="4744"/>
                  <a:pt x="3589" y="4623"/>
                  <a:pt x="3610" y="4550"/>
                </a:cubicBezTo>
                <a:cubicBezTo>
                  <a:pt x="3810" y="4526"/>
                  <a:pt x="4091" y="4514"/>
                  <a:pt x="4412" y="4489"/>
                </a:cubicBezTo>
                <a:cubicBezTo>
                  <a:pt x="4492" y="4489"/>
                  <a:pt x="4592" y="4489"/>
                  <a:pt x="4693" y="4477"/>
                </a:cubicBezTo>
                <a:cubicBezTo>
                  <a:pt x="5314" y="4453"/>
                  <a:pt x="5896" y="4380"/>
                  <a:pt x="6177" y="4332"/>
                </a:cubicBezTo>
                <a:cubicBezTo>
                  <a:pt x="6177" y="4332"/>
                  <a:pt x="6177" y="4332"/>
                  <a:pt x="6177" y="4332"/>
                </a:cubicBezTo>
                <a:cubicBezTo>
                  <a:pt x="6237" y="4332"/>
                  <a:pt x="6297" y="4319"/>
                  <a:pt x="6357" y="4307"/>
                </a:cubicBezTo>
                <a:cubicBezTo>
                  <a:pt x="6357" y="4332"/>
                  <a:pt x="6397" y="4465"/>
                  <a:pt x="6457" y="4635"/>
                </a:cubicBezTo>
                <a:cubicBezTo>
                  <a:pt x="6217" y="5617"/>
                  <a:pt x="5415" y="8940"/>
                  <a:pt x="5134" y="9183"/>
                </a:cubicBezTo>
                <a:cubicBezTo>
                  <a:pt x="4813" y="9474"/>
                  <a:pt x="4652" y="9656"/>
                  <a:pt x="4652" y="9656"/>
                </a:cubicBezTo>
                <a:cubicBezTo>
                  <a:pt x="4652" y="9656"/>
                  <a:pt x="4853" y="9632"/>
                  <a:pt x="5094" y="9595"/>
                </a:cubicBezTo>
                <a:cubicBezTo>
                  <a:pt x="5013" y="9801"/>
                  <a:pt x="4993" y="10056"/>
                  <a:pt x="5054" y="10408"/>
                </a:cubicBezTo>
                <a:cubicBezTo>
                  <a:pt x="5054" y="10408"/>
                  <a:pt x="5094" y="10590"/>
                  <a:pt x="5234" y="10832"/>
                </a:cubicBezTo>
                <a:cubicBezTo>
                  <a:pt x="4953" y="11839"/>
                  <a:pt x="4552" y="14240"/>
                  <a:pt x="4011" y="15198"/>
                </a:cubicBezTo>
                <a:cubicBezTo>
                  <a:pt x="3489" y="15514"/>
                  <a:pt x="2827" y="16047"/>
                  <a:pt x="2466" y="17017"/>
                </a:cubicBezTo>
                <a:cubicBezTo>
                  <a:pt x="2466" y="17017"/>
                  <a:pt x="2466" y="17017"/>
                  <a:pt x="2466" y="17017"/>
                </a:cubicBezTo>
                <a:cubicBezTo>
                  <a:pt x="1724" y="17951"/>
                  <a:pt x="942" y="19091"/>
                  <a:pt x="942" y="19104"/>
                </a:cubicBezTo>
                <a:cubicBezTo>
                  <a:pt x="501" y="19322"/>
                  <a:pt x="200" y="19419"/>
                  <a:pt x="100" y="19698"/>
                </a:cubicBezTo>
                <a:cubicBezTo>
                  <a:pt x="80" y="19734"/>
                  <a:pt x="80" y="19746"/>
                  <a:pt x="80" y="19771"/>
                </a:cubicBezTo>
                <a:cubicBezTo>
                  <a:pt x="0" y="20159"/>
                  <a:pt x="0" y="20159"/>
                  <a:pt x="0" y="20159"/>
                </a:cubicBezTo>
                <a:cubicBezTo>
                  <a:pt x="0" y="20159"/>
                  <a:pt x="882" y="20559"/>
                  <a:pt x="1123" y="20438"/>
                </a:cubicBezTo>
                <a:cubicBezTo>
                  <a:pt x="1283" y="20365"/>
                  <a:pt x="1484" y="20377"/>
                  <a:pt x="1704" y="20486"/>
                </a:cubicBezTo>
                <a:cubicBezTo>
                  <a:pt x="1825" y="20559"/>
                  <a:pt x="1945" y="20644"/>
                  <a:pt x="2085" y="20753"/>
                </a:cubicBezTo>
                <a:cubicBezTo>
                  <a:pt x="2105" y="20765"/>
                  <a:pt x="2105" y="20777"/>
                  <a:pt x="2125" y="20789"/>
                </a:cubicBezTo>
                <a:cubicBezTo>
                  <a:pt x="2226" y="20874"/>
                  <a:pt x="2326" y="20959"/>
                  <a:pt x="2446" y="21080"/>
                </a:cubicBezTo>
                <a:cubicBezTo>
                  <a:pt x="2446" y="21080"/>
                  <a:pt x="3068" y="21565"/>
                  <a:pt x="3870" y="21371"/>
                </a:cubicBezTo>
                <a:cubicBezTo>
                  <a:pt x="3870" y="21371"/>
                  <a:pt x="4171" y="20971"/>
                  <a:pt x="3489" y="20620"/>
                </a:cubicBezTo>
                <a:cubicBezTo>
                  <a:pt x="2948" y="20341"/>
                  <a:pt x="2908" y="19977"/>
                  <a:pt x="2968" y="19734"/>
                </a:cubicBezTo>
                <a:cubicBezTo>
                  <a:pt x="3228" y="19807"/>
                  <a:pt x="3228" y="19807"/>
                  <a:pt x="3228" y="19807"/>
                </a:cubicBezTo>
                <a:cubicBezTo>
                  <a:pt x="3228" y="19807"/>
                  <a:pt x="3228" y="19807"/>
                  <a:pt x="3409" y="19213"/>
                </a:cubicBezTo>
                <a:cubicBezTo>
                  <a:pt x="3589" y="18631"/>
                  <a:pt x="6036" y="15902"/>
                  <a:pt x="6477" y="15659"/>
                </a:cubicBezTo>
                <a:cubicBezTo>
                  <a:pt x="6738" y="15514"/>
                  <a:pt x="7059" y="14883"/>
                  <a:pt x="7320" y="14337"/>
                </a:cubicBezTo>
                <a:cubicBezTo>
                  <a:pt x="7460" y="14228"/>
                  <a:pt x="7601" y="14095"/>
                  <a:pt x="7721" y="13937"/>
                </a:cubicBezTo>
                <a:cubicBezTo>
                  <a:pt x="8102" y="13440"/>
                  <a:pt x="8764" y="11608"/>
                  <a:pt x="8764" y="11608"/>
                </a:cubicBezTo>
                <a:cubicBezTo>
                  <a:pt x="8764" y="11608"/>
                  <a:pt x="9426" y="11475"/>
                  <a:pt x="9646" y="11402"/>
                </a:cubicBezTo>
                <a:cubicBezTo>
                  <a:pt x="9867" y="11342"/>
                  <a:pt x="10188" y="11329"/>
                  <a:pt x="11491" y="11160"/>
                </a:cubicBezTo>
                <a:cubicBezTo>
                  <a:pt x="12775" y="10978"/>
                  <a:pt x="14018" y="10626"/>
                  <a:pt x="14018" y="10626"/>
                </a:cubicBezTo>
                <a:cubicBezTo>
                  <a:pt x="14018" y="10626"/>
                  <a:pt x="13617" y="11220"/>
                  <a:pt x="13657" y="11669"/>
                </a:cubicBezTo>
                <a:cubicBezTo>
                  <a:pt x="13657" y="11718"/>
                  <a:pt x="13677" y="11754"/>
                  <a:pt x="13677" y="11802"/>
                </a:cubicBezTo>
                <a:cubicBezTo>
                  <a:pt x="13497" y="12372"/>
                  <a:pt x="13296" y="12967"/>
                  <a:pt x="13176" y="13124"/>
                </a:cubicBezTo>
                <a:cubicBezTo>
                  <a:pt x="12935" y="13428"/>
                  <a:pt x="12675" y="13804"/>
                  <a:pt x="12675" y="13804"/>
                </a:cubicBezTo>
                <a:cubicBezTo>
                  <a:pt x="12675" y="13804"/>
                  <a:pt x="12815" y="13816"/>
                  <a:pt x="13016" y="13828"/>
                </a:cubicBezTo>
                <a:cubicBezTo>
                  <a:pt x="12695" y="14240"/>
                  <a:pt x="12334" y="14653"/>
                  <a:pt x="12394" y="14822"/>
                </a:cubicBezTo>
                <a:cubicBezTo>
                  <a:pt x="12314" y="15089"/>
                  <a:pt x="12314" y="15089"/>
                  <a:pt x="12314" y="15089"/>
                </a:cubicBezTo>
                <a:cubicBezTo>
                  <a:pt x="13437" y="15356"/>
                  <a:pt x="13437" y="15356"/>
                  <a:pt x="13437" y="15356"/>
                </a:cubicBezTo>
                <a:cubicBezTo>
                  <a:pt x="13437" y="15356"/>
                  <a:pt x="13918" y="15283"/>
                  <a:pt x="14600" y="15417"/>
                </a:cubicBezTo>
                <a:cubicBezTo>
                  <a:pt x="15081" y="15550"/>
                  <a:pt x="15583" y="15647"/>
                  <a:pt x="15944" y="15550"/>
                </a:cubicBezTo>
                <a:cubicBezTo>
                  <a:pt x="16545" y="15404"/>
                  <a:pt x="17388" y="15053"/>
                  <a:pt x="17388" y="14834"/>
                </a:cubicBezTo>
                <a:cubicBezTo>
                  <a:pt x="17388" y="14616"/>
                  <a:pt x="17147" y="14701"/>
                  <a:pt x="16646" y="14750"/>
                </a:cubicBezTo>
                <a:cubicBezTo>
                  <a:pt x="16164" y="14798"/>
                  <a:pt x="15362" y="14458"/>
                  <a:pt x="15101" y="14264"/>
                </a:cubicBezTo>
                <a:cubicBezTo>
                  <a:pt x="15041" y="14228"/>
                  <a:pt x="15001" y="14167"/>
                  <a:pt x="14961" y="14095"/>
                </a:cubicBezTo>
                <a:cubicBezTo>
                  <a:pt x="15101" y="14264"/>
                  <a:pt x="15362" y="14277"/>
                  <a:pt x="15362" y="14277"/>
                </a:cubicBezTo>
                <a:cubicBezTo>
                  <a:pt x="15362" y="14277"/>
                  <a:pt x="16385" y="11511"/>
                  <a:pt x="16846" y="10444"/>
                </a:cubicBezTo>
                <a:cubicBezTo>
                  <a:pt x="16846" y="10444"/>
                  <a:pt x="16846" y="10444"/>
                  <a:pt x="16846" y="10444"/>
                </a:cubicBezTo>
                <a:cubicBezTo>
                  <a:pt x="17167" y="10238"/>
                  <a:pt x="17769" y="9425"/>
                  <a:pt x="16666" y="9207"/>
                </a:cubicBezTo>
                <a:cubicBezTo>
                  <a:pt x="15583" y="8989"/>
                  <a:pt x="11572" y="9013"/>
                  <a:pt x="10449" y="9183"/>
                </a:cubicBezTo>
                <a:cubicBezTo>
                  <a:pt x="10308" y="9207"/>
                  <a:pt x="10228" y="9195"/>
                  <a:pt x="10168" y="9146"/>
                </a:cubicBezTo>
                <a:cubicBezTo>
                  <a:pt x="10188" y="9146"/>
                  <a:pt x="10188" y="9146"/>
                  <a:pt x="10188" y="9146"/>
                </a:cubicBezTo>
                <a:cubicBezTo>
                  <a:pt x="10188" y="9159"/>
                  <a:pt x="10188" y="9159"/>
                  <a:pt x="10188" y="9159"/>
                </a:cubicBezTo>
                <a:cubicBezTo>
                  <a:pt x="10749" y="8916"/>
                  <a:pt x="10749" y="8916"/>
                  <a:pt x="10749" y="8916"/>
                </a:cubicBezTo>
                <a:cubicBezTo>
                  <a:pt x="10749" y="8916"/>
                  <a:pt x="10890" y="8346"/>
                  <a:pt x="11231" y="7946"/>
                </a:cubicBezTo>
                <a:cubicBezTo>
                  <a:pt x="11552" y="7546"/>
                  <a:pt x="12013" y="6272"/>
                  <a:pt x="12173" y="6163"/>
                </a:cubicBezTo>
                <a:cubicBezTo>
                  <a:pt x="12173" y="6163"/>
                  <a:pt x="12173" y="6163"/>
                  <a:pt x="12173" y="6163"/>
                </a:cubicBezTo>
                <a:cubicBezTo>
                  <a:pt x="12254" y="6102"/>
                  <a:pt x="12334" y="6030"/>
                  <a:pt x="12434" y="5920"/>
                </a:cubicBezTo>
                <a:cubicBezTo>
                  <a:pt x="12715" y="5605"/>
                  <a:pt x="12895" y="5411"/>
                  <a:pt x="12895" y="5411"/>
                </a:cubicBezTo>
                <a:cubicBezTo>
                  <a:pt x="12895" y="5411"/>
                  <a:pt x="13938" y="6272"/>
                  <a:pt x="14339" y="6381"/>
                </a:cubicBezTo>
                <a:cubicBezTo>
                  <a:pt x="14720" y="6478"/>
                  <a:pt x="15382" y="7230"/>
                  <a:pt x="15723" y="7194"/>
                </a:cubicBezTo>
                <a:cubicBezTo>
                  <a:pt x="15944" y="7170"/>
                  <a:pt x="16285" y="7060"/>
                  <a:pt x="16766" y="6830"/>
                </a:cubicBezTo>
                <a:cubicBezTo>
                  <a:pt x="16766" y="6830"/>
                  <a:pt x="16766" y="6830"/>
                  <a:pt x="16766" y="6830"/>
                </a:cubicBezTo>
                <a:cubicBezTo>
                  <a:pt x="17488" y="6684"/>
                  <a:pt x="20055" y="5168"/>
                  <a:pt x="20316" y="5120"/>
                </a:cubicBezTo>
                <a:cubicBezTo>
                  <a:pt x="20436" y="5096"/>
                  <a:pt x="20256" y="4962"/>
                  <a:pt x="20035" y="4841"/>
                </a:cubicBezTo>
                <a:cubicBezTo>
                  <a:pt x="20055" y="4829"/>
                  <a:pt x="20055" y="4829"/>
                  <a:pt x="20075" y="4829"/>
                </a:cubicBezTo>
                <a:cubicBezTo>
                  <a:pt x="20376" y="4768"/>
                  <a:pt x="20657" y="4744"/>
                  <a:pt x="20898" y="4501"/>
                </a:cubicBezTo>
                <a:cubicBezTo>
                  <a:pt x="21138" y="4271"/>
                  <a:pt x="21599" y="3677"/>
                  <a:pt x="21499" y="3555"/>
                </a:cubicBezTo>
                <a:cubicBezTo>
                  <a:pt x="21399" y="3446"/>
                  <a:pt x="20998" y="3289"/>
                  <a:pt x="20717" y="3361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lIns="0" tIns="0" rIns="0" bIns="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sp>
        <p:nvSpPr>
          <p:cNvPr id="83974" name="AutoShape 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3151982" y="5193507"/>
            <a:ext cx="1224756" cy="1664494"/>
          </a:xfrm>
          <a:custGeom>
            <a:avLst/>
            <a:gdLst>
              <a:gd name="T0" fmla="*/ 1224756 w 21600"/>
              <a:gd name="T1" fmla="*/ 1664494 h 21600"/>
              <a:gd name="T2" fmla="*/ 1224756 w 21600"/>
              <a:gd name="T3" fmla="*/ 1664494 h 21600"/>
              <a:gd name="T4" fmla="*/ 1224756 w 21600"/>
              <a:gd name="T5" fmla="*/ 1664494 h 21600"/>
              <a:gd name="T6" fmla="*/ 1224756 w 21600"/>
              <a:gd name="T7" fmla="*/ 16644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162" y="0"/>
                </a:moveTo>
                <a:lnTo>
                  <a:pt x="1162" y="242"/>
                </a:lnTo>
                <a:lnTo>
                  <a:pt x="16988" y="242"/>
                </a:lnTo>
                <a:lnTo>
                  <a:pt x="16988" y="427"/>
                </a:lnTo>
                <a:lnTo>
                  <a:pt x="1918" y="427"/>
                </a:lnTo>
                <a:lnTo>
                  <a:pt x="1918" y="1818"/>
                </a:lnTo>
                <a:lnTo>
                  <a:pt x="16988" y="1818"/>
                </a:lnTo>
                <a:lnTo>
                  <a:pt x="16988" y="2021"/>
                </a:lnTo>
                <a:lnTo>
                  <a:pt x="1162" y="2021"/>
                </a:lnTo>
                <a:lnTo>
                  <a:pt x="1162" y="2207"/>
                </a:lnTo>
                <a:lnTo>
                  <a:pt x="0" y="2207"/>
                </a:lnTo>
                <a:lnTo>
                  <a:pt x="0" y="2449"/>
                </a:lnTo>
                <a:lnTo>
                  <a:pt x="15829" y="2449"/>
                </a:lnTo>
                <a:lnTo>
                  <a:pt x="15829" y="2634"/>
                </a:lnTo>
                <a:lnTo>
                  <a:pt x="756" y="2634"/>
                </a:lnTo>
                <a:lnTo>
                  <a:pt x="756" y="4023"/>
                </a:lnTo>
                <a:lnTo>
                  <a:pt x="15829" y="4023"/>
                </a:lnTo>
                <a:lnTo>
                  <a:pt x="15829" y="4208"/>
                </a:lnTo>
                <a:lnTo>
                  <a:pt x="0" y="4208"/>
                </a:lnTo>
                <a:lnTo>
                  <a:pt x="0" y="4414"/>
                </a:lnTo>
                <a:lnTo>
                  <a:pt x="16586" y="4414"/>
                </a:lnTo>
                <a:lnTo>
                  <a:pt x="16586" y="2207"/>
                </a:lnTo>
                <a:lnTo>
                  <a:pt x="17744" y="2207"/>
                </a:lnTo>
                <a:lnTo>
                  <a:pt x="17744" y="0"/>
                </a:lnTo>
                <a:lnTo>
                  <a:pt x="16988" y="0"/>
                </a:lnTo>
                <a:lnTo>
                  <a:pt x="1162" y="0"/>
                </a:lnTo>
                <a:close/>
                <a:moveTo>
                  <a:pt x="0" y="4486"/>
                </a:moveTo>
                <a:lnTo>
                  <a:pt x="0" y="4747"/>
                </a:lnTo>
                <a:lnTo>
                  <a:pt x="14845" y="4747"/>
                </a:lnTo>
                <a:lnTo>
                  <a:pt x="14845" y="5007"/>
                </a:lnTo>
                <a:lnTo>
                  <a:pt x="707" y="5007"/>
                </a:lnTo>
                <a:lnTo>
                  <a:pt x="707" y="6712"/>
                </a:lnTo>
                <a:lnTo>
                  <a:pt x="14845" y="6712"/>
                </a:lnTo>
                <a:lnTo>
                  <a:pt x="14845" y="6954"/>
                </a:lnTo>
                <a:lnTo>
                  <a:pt x="0" y="6954"/>
                </a:lnTo>
                <a:lnTo>
                  <a:pt x="0" y="7212"/>
                </a:lnTo>
                <a:lnTo>
                  <a:pt x="1638" y="7212"/>
                </a:lnTo>
                <a:lnTo>
                  <a:pt x="1638" y="7418"/>
                </a:lnTo>
                <a:lnTo>
                  <a:pt x="17492" y="7418"/>
                </a:lnTo>
                <a:lnTo>
                  <a:pt x="17492" y="7639"/>
                </a:lnTo>
                <a:lnTo>
                  <a:pt x="2394" y="7639"/>
                </a:lnTo>
                <a:lnTo>
                  <a:pt x="2394" y="9030"/>
                </a:lnTo>
                <a:lnTo>
                  <a:pt x="17492" y="9030"/>
                </a:lnTo>
                <a:lnTo>
                  <a:pt x="17492" y="9215"/>
                </a:lnTo>
                <a:lnTo>
                  <a:pt x="1764" y="9215"/>
                </a:lnTo>
                <a:lnTo>
                  <a:pt x="1747" y="9419"/>
                </a:lnTo>
                <a:lnTo>
                  <a:pt x="4992" y="9419"/>
                </a:lnTo>
                <a:lnTo>
                  <a:pt x="4992" y="9622"/>
                </a:lnTo>
                <a:lnTo>
                  <a:pt x="20794" y="9622"/>
                </a:lnTo>
                <a:lnTo>
                  <a:pt x="20794" y="9846"/>
                </a:lnTo>
                <a:lnTo>
                  <a:pt x="5773" y="9846"/>
                </a:lnTo>
                <a:lnTo>
                  <a:pt x="5773" y="11235"/>
                </a:lnTo>
                <a:lnTo>
                  <a:pt x="20794" y="11235"/>
                </a:lnTo>
                <a:lnTo>
                  <a:pt x="20794" y="11420"/>
                </a:lnTo>
                <a:lnTo>
                  <a:pt x="4992" y="11420"/>
                </a:lnTo>
                <a:lnTo>
                  <a:pt x="4992" y="11626"/>
                </a:lnTo>
                <a:lnTo>
                  <a:pt x="3301" y="11626"/>
                </a:lnTo>
                <a:lnTo>
                  <a:pt x="3301" y="11830"/>
                </a:lnTo>
                <a:lnTo>
                  <a:pt x="19156" y="11830"/>
                </a:lnTo>
                <a:lnTo>
                  <a:pt x="19156" y="12051"/>
                </a:lnTo>
                <a:lnTo>
                  <a:pt x="4058" y="12051"/>
                </a:lnTo>
                <a:lnTo>
                  <a:pt x="4058" y="13442"/>
                </a:lnTo>
                <a:lnTo>
                  <a:pt x="19156" y="13442"/>
                </a:lnTo>
                <a:lnTo>
                  <a:pt x="19156" y="13628"/>
                </a:lnTo>
                <a:lnTo>
                  <a:pt x="3301" y="13628"/>
                </a:lnTo>
                <a:lnTo>
                  <a:pt x="3301" y="13831"/>
                </a:lnTo>
                <a:lnTo>
                  <a:pt x="19912" y="13831"/>
                </a:lnTo>
                <a:lnTo>
                  <a:pt x="19912" y="11626"/>
                </a:lnTo>
                <a:lnTo>
                  <a:pt x="21599" y="11626"/>
                </a:lnTo>
                <a:lnTo>
                  <a:pt x="21599" y="9419"/>
                </a:lnTo>
                <a:lnTo>
                  <a:pt x="20794" y="9419"/>
                </a:lnTo>
                <a:lnTo>
                  <a:pt x="18249" y="9419"/>
                </a:lnTo>
                <a:lnTo>
                  <a:pt x="18249" y="7212"/>
                </a:lnTo>
                <a:lnTo>
                  <a:pt x="17492" y="7212"/>
                </a:lnTo>
                <a:lnTo>
                  <a:pt x="15553" y="7212"/>
                </a:lnTo>
                <a:lnTo>
                  <a:pt x="15553" y="4486"/>
                </a:lnTo>
                <a:lnTo>
                  <a:pt x="14845" y="4486"/>
                </a:lnTo>
                <a:lnTo>
                  <a:pt x="0" y="4486"/>
                </a:lnTo>
                <a:close/>
                <a:moveTo>
                  <a:pt x="3301" y="13867"/>
                </a:moveTo>
                <a:lnTo>
                  <a:pt x="3301" y="14127"/>
                </a:lnTo>
                <a:lnTo>
                  <a:pt x="18147" y="14127"/>
                </a:lnTo>
                <a:lnTo>
                  <a:pt x="18147" y="14387"/>
                </a:lnTo>
                <a:lnTo>
                  <a:pt x="4009" y="14387"/>
                </a:lnTo>
                <a:lnTo>
                  <a:pt x="4009" y="16093"/>
                </a:lnTo>
                <a:lnTo>
                  <a:pt x="18147" y="16093"/>
                </a:lnTo>
                <a:lnTo>
                  <a:pt x="18147" y="16335"/>
                </a:lnTo>
                <a:lnTo>
                  <a:pt x="3301" y="16335"/>
                </a:lnTo>
                <a:lnTo>
                  <a:pt x="3301" y="16595"/>
                </a:lnTo>
                <a:lnTo>
                  <a:pt x="4992" y="16595"/>
                </a:lnTo>
                <a:lnTo>
                  <a:pt x="4992" y="16834"/>
                </a:lnTo>
                <a:lnTo>
                  <a:pt x="20794" y="16834"/>
                </a:lnTo>
                <a:lnTo>
                  <a:pt x="20794" y="17020"/>
                </a:lnTo>
                <a:lnTo>
                  <a:pt x="5773" y="17020"/>
                </a:lnTo>
                <a:lnTo>
                  <a:pt x="5773" y="18411"/>
                </a:lnTo>
                <a:lnTo>
                  <a:pt x="20794" y="18411"/>
                </a:lnTo>
                <a:lnTo>
                  <a:pt x="20794" y="18596"/>
                </a:lnTo>
                <a:lnTo>
                  <a:pt x="4992" y="18596"/>
                </a:lnTo>
                <a:lnTo>
                  <a:pt x="4992" y="18800"/>
                </a:lnTo>
                <a:lnTo>
                  <a:pt x="21599" y="18800"/>
                </a:lnTo>
                <a:lnTo>
                  <a:pt x="21599" y="16595"/>
                </a:lnTo>
                <a:lnTo>
                  <a:pt x="20794" y="16595"/>
                </a:lnTo>
                <a:lnTo>
                  <a:pt x="18879" y="16595"/>
                </a:lnTo>
                <a:lnTo>
                  <a:pt x="18879" y="13867"/>
                </a:lnTo>
                <a:lnTo>
                  <a:pt x="18147" y="13867"/>
                </a:lnTo>
                <a:lnTo>
                  <a:pt x="3301" y="13867"/>
                </a:lnTo>
                <a:close/>
                <a:moveTo>
                  <a:pt x="4992" y="18874"/>
                </a:moveTo>
                <a:lnTo>
                  <a:pt x="4992" y="19135"/>
                </a:lnTo>
                <a:lnTo>
                  <a:pt x="19859" y="19135"/>
                </a:lnTo>
                <a:lnTo>
                  <a:pt x="19859" y="19392"/>
                </a:lnTo>
                <a:lnTo>
                  <a:pt x="5721" y="19392"/>
                </a:lnTo>
                <a:lnTo>
                  <a:pt x="5721" y="21100"/>
                </a:lnTo>
                <a:lnTo>
                  <a:pt x="19859" y="21100"/>
                </a:lnTo>
                <a:lnTo>
                  <a:pt x="19859" y="21339"/>
                </a:lnTo>
                <a:lnTo>
                  <a:pt x="4992" y="21339"/>
                </a:lnTo>
                <a:lnTo>
                  <a:pt x="4992" y="21600"/>
                </a:lnTo>
                <a:lnTo>
                  <a:pt x="20567" y="21600"/>
                </a:lnTo>
                <a:lnTo>
                  <a:pt x="20567" y="18874"/>
                </a:lnTo>
                <a:lnTo>
                  <a:pt x="19859" y="18874"/>
                </a:lnTo>
                <a:lnTo>
                  <a:pt x="4992" y="1887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67663814-8136-4601-9638-54EBFD3583A3}"/>
              </a:ext>
            </a:extLst>
          </p:cNvPr>
          <p:cNvGrpSpPr/>
          <p:nvPr/>
        </p:nvGrpSpPr>
        <p:grpSpPr>
          <a:xfrm>
            <a:off x="5075464" y="1199948"/>
            <a:ext cx="5314478" cy="2032894"/>
            <a:chOff x="5417344" y="1781969"/>
            <a:chExt cx="4754153" cy="898752"/>
          </a:xfrm>
        </p:grpSpPr>
        <p:sp>
          <p:nvSpPr>
            <p:cNvPr id="83975" name="AutoShape 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5751513" y="1781969"/>
              <a:ext cx="1871663" cy="3071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20" tIns="45720" rIns="45720" bIns="45720" anchor="ctr"/>
            <a:lstStyle/>
            <a:p>
              <a:pPr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TW" altLang="en-US" sz="2000" b="1" dirty="0">
                  <a:solidFill>
                    <a:prstClr val="white"/>
                  </a:solidFill>
                  <a:cs typeface="+mn-ea"/>
                  <a:sym typeface="+mn-lt"/>
                </a:rPr>
                <a:t>資料科學 </a:t>
              </a:r>
              <a:r>
                <a:rPr lang="en-US" altLang="zh-TW" sz="2000" b="1" dirty="0">
                  <a:solidFill>
                    <a:prstClr val="white"/>
                  </a:solidFill>
                  <a:cs typeface="+mn-ea"/>
                  <a:sym typeface="+mn-lt"/>
                </a:rPr>
                <a:t>X</a:t>
              </a:r>
              <a:r>
                <a:rPr lang="zh-TW" altLang="en-US" sz="2000" b="1" dirty="0">
                  <a:solidFill>
                    <a:prstClr val="white"/>
                  </a:solidFill>
                  <a:cs typeface="+mn-ea"/>
                  <a:sym typeface="+mn-lt"/>
                </a:rPr>
                <a:t> 金融</a:t>
              </a:r>
              <a:endParaRPr lang="en-US" sz="20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83976" name="AutoShape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5794759" y="2142558"/>
              <a:ext cx="4376738" cy="5381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20" tIns="45720" rIns="45720" bIns="45720" anchor="ctr"/>
            <a:lstStyle/>
            <a:p>
              <a:pPr defTabSz="41275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TW" altLang="en-US" sz="1600" dirty="0">
                  <a:solidFill>
                    <a:prstClr val="white"/>
                  </a:solidFill>
                  <a:cs typeface="+mn-ea"/>
                  <a:sym typeface="+mn-lt"/>
                </a:rPr>
                <a:t>現今社會，許多交易資料已數位化，金融業有愈來愈多的數據可以分析，透過資料科學的應用，能完整掌握顧客的喜好，面對不同的顧客群時，推薦最適合的商品，使顧客忠誠度提升。</a:t>
              </a:r>
              <a:endParaRPr lang="en-US" altLang="zh-TW" sz="16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83984" name="AutoShape 1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5417344" y="1868488"/>
              <a:ext cx="161022" cy="159158"/>
            </a:xfrm>
            <a:prstGeom prst="rightArrow">
              <a:avLst>
                <a:gd name="adj1" fmla="val 32000"/>
                <a:gd name="adj2" fmla="val 51782"/>
              </a:avLst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2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3988" name="AutoShape 2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2201069" y="5918994"/>
            <a:ext cx="1073150" cy="939006"/>
          </a:xfrm>
          <a:custGeom>
            <a:avLst/>
            <a:gdLst>
              <a:gd name="T0" fmla="*/ 1073150 w 21600"/>
              <a:gd name="T1" fmla="*/ 939006 h 21600"/>
              <a:gd name="T2" fmla="*/ 1073150 w 21600"/>
              <a:gd name="T3" fmla="*/ 939006 h 21600"/>
              <a:gd name="T4" fmla="*/ 1073150 w 21600"/>
              <a:gd name="T5" fmla="*/ 939006 h 21600"/>
              <a:gd name="T6" fmla="*/ 1073150 w 21600"/>
              <a:gd name="T7" fmla="*/ 93900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897" y="0"/>
                </a:moveTo>
                <a:lnTo>
                  <a:pt x="1897" y="328"/>
                </a:lnTo>
                <a:lnTo>
                  <a:pt x="19950" y="328"/>
                </a:lnTo>
                <a:lnTo>
                  <a:pt x="19950" y="758"/>
                </a:lnTo>
                <a:lnTo>
                  <a:pt x="2759" y="758"/>
                </a:lnTo>
                <a:lnTo>
                  <a:pt x="2759" y="3188"/>
                </a:lnTo>
                <a:lnTo>
                  <a:pt x="19950" y="3188"/>
                </a:lnTo>
                <a:lnTo>
                  <a:pt x="19950" y="3553"/>
                </a:lnTo>
                <a:lnTo>
                  <a:pt x="1897" y="3553"/>
                </a:lnTo>
                <a:lnTo>
                  <a:pt x="1897" y="3914"/>
                </a:lnTo>
                <a:lnTo>
                  <a:pt x="0" y="3914"/>
                </a:lnTo>
                <a:lnTo>
                  <a:pt x="0" y="4243"/>
                </a:lnTo>
                <a:lnTo>
                  <a:pt x="18085" y="4243"/>
                </a:lnTo>
                <a:lnTo>
                  <a:pt x="18085" y="4668"/>
                </a:lnTo>
                <a:lnTo>
                  <a:pt x="862" y="4668"/>
                </a:lnTo>
                <a:lnTo>
                  <a:pt x="862" y="7102"/>
                </a:lnTo>
                <a:lnTo>
                  <a:pt x="18085" y="7102"/>
                </a:lnTo>
                <a:lnTo>
                  <a:pt x="18085" y="7463"/>
                </a:lnTo>
                <a:lnTo>
                  <a:pt x="0" y="7463"/>
                </a:lnTo>
                <a:lnTo>
                  <a:pt x="0" y="7824"/>
                </a:lnTo>
                <a:lnTo>
                  <a:pt x="18947" y="7824"/>
                </a:lnTo>
                <a:lnTo>
                  <a:pt x="18947" y="3914"/>
                </a:lnTo>
                <a:lnTo>
                  <a:pt x="20813" y="3914"/>
                </a:lnTo>
                <a:lnTo>
                  <a:pt x="20813" y="0"/>
                </a:lnTo>
                <a:lnTo>
                  <a:pt x="19950" y="0"/>
                </a:lnTo>
                <a:lnTo>
                  <a:pt x="1897" y="0"/>
                </a:lnTo>
                <a:close/>
                <a:moveTo>
                  <a:pt x="21532" y="246"/>
                </a:moveTo>
                <a:lnTo>
                  <a:pt x="21532" y="461"/>
                </a:lnTo>
                <a:lnTo>
                  <a:pt x="21600" y="461"/>
                </a:lnTo>
                <a:lnTo>
                  <a:pt x="21532" y="246"/>
                </a:lnTo>
                <a:close/>
                <a:moveTo>
                  <a:pt x="0" y="7892"/>
                </a:moveTo>
                <a:lnTo>
                  <a:pt x="0" y="8349"/>
                </a:lnTo>
                <a:lnTo>
                  <a:pt x="16962" y="8349"/>
                </a:lnTo>
                <a:lnTo>
                  <a:pt x="16962" y="8810"/>
                </a:lnTo>
                <a:lnTo>
                  <a:pt x="806" y="8810"/>
                </a:lnTo>
                <a:lnTo>
                  <a:pt x="806" y="11834"/>
                </a:lnTo>
                <a:lnTo>
                  <a:pt x="16962" y="11834"/>
                </a:lnTo>
                <a:lnTo>
                  <a:pt x="16962" y="12263"/>
                </a:lnTo>
                <a:lnTo>
                  <a:pt x="0" y="12263"/>
                </a:lnTo>
                <a:lnTo>
                  <a:pt x="0" y="12725"/>
                </a:lnTo>
                <a:lnTo>
                  <a:pt x="1897" y="12725"/>
                </a:lnTo>
                <a:lnTo>
                  <a:pt x="1897" y="13118"/>
                </a:lnTo>
                <a:lnTo>
                  <a:pt x="19950" y="13118"/>
                </a:lnTo>
                <a:lnTo>
                  <a:pt x="19950" y="13478"/>
                </a:lnTo>
                <a:lnTo>
                  <a:pt x="2759" y="13478"/>
                </a:lnTo>
                <a:lnTo>
                  <a:pt x="2759" y="15945"/>
                </a:lnTo>
                <a:lnTo>
                  <a:pt x="19950" y="15945"/>
                </a:lnTo>
                <a:lnTo>
                  <a:pt x="19950" y="16274"/>
                </a:lnTo>
                <a:lnTo>
                  <a:pt x="1897" y="16274"/>
                </a:lnTo>
                <a:lnTo>
                  <a:pt x="1897" y="16635"/>
                </a:lnTo>
                <a:lnTo>
                  <a:pt x="20813" y="16635"/>
                </a:lnTo>
                <a:lnTo>
                  <a:pt x="20813" y="12725"/>
                </a:lnTo>
                <a:lnTo>
                  <a:pt x="19950" y="12725"/>
                </a:lnTo>
                <a:lnTo>
                  <a:pt x="17765" y="12725"/>
                </a:lnTo>
                <a:lnTo>
                  <a:pt x="17765" y="7892"/>
                </a:lnTo>
                <a:lnTo>
                  <a:pt x="16962" y="7892"/>
                </a:lnTo>
                <a:lnTo>
                  <a:pt x="0" y="7892"/>
                </a:lnTo>
                <a:close/>
                <a:moveTo>
                  <a:pt x="1897" y="16735"/>
                </a:moveTo>
                <a:lnTo>
                  <a:pt x="1897" y="17228"/>
                </a:lnTo>
                <a:lnTo>
                  <a:pt x="18832" y="17228"/>
                </a:lnTo>
                <a:lnTo>
                  <a:pt x="18832" y="17690"/>
                </a:lnTo>
                <a:lnTo>
                  <a:pt x="2703" y="17690"/>
                </a:lnTo>
                <a:lnTo>
                  <a:pt x="2703" y="20713"/>
                </a:lnTo>
                <a:lnTo>
                  <a:pt x="18832" y="20713"/>
                </a:lnTo>
                <a:lnTo>
                  <a:pt x="18832" y="21138"/>
                </a:lnTo>
                <a:lnTo>
                  <a:pt x="1897" y="21138"/>
                </a:lnTo>
                <a:lnTo>
                  <a:pt x="1897" y="21599"/>
                </a:lnTo>
                <a:lnTo>
                  <a:pt x="19662" y="21599"/>
                </a:lnTo>
                <a:lnTo>
                  <a:pt x="19662" y="16735"/>
                </a:lnTo>
                <a:lnTo>
                  <a:pt x="18832" y="16735"/>
                </a:lnTo>
                <a:lnTo>
                  <a:pt x="1897" y="167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sp>
        <p:nvSpPr>
          <p:cNvPr id="83989" name="AutoShape 2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1234282" y="6409532"/>
            <a:ext cx="941388" cy="448469"/>
          </a:xfrm>
          <a:custGeom>
            <a:avLst/>
            <a:gdLst>
              <a:gd name="T0" fmla="*/ 941387 w 21600"/>
              <a:gd name="T1" fmla="*/ 448469 h 21600"/>
              <a:gd name="T2" fmla="*/ 941387 w 21600"/>
              <a:gd name="T3" fmla="*/ 448469 h 21600"/>
              <a:gd name="T4" fmla="*/ 941387 w 21600"/>
              <a:gd name="T5" fmla="*/ 448469 h 21600"/>
              <a:gd name="T6" fmla="*/ 941387 w 21600"/>
              <a:gd name="T7" fmla="*/ 4484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965"/>
                </a:lnTo>
                <a:lnTo>
                  <a:pt x="20552" y="965"/>
                </a:lnTo>
                <a:lnTo>
                  <a:pt x="20552" y="1787"/>
                </a:lnTo>
                <a:lnTo>
                  <a:pt x="1015" y="1787"/>
                </a:lnTo>
                <a:lnTo>
                  <a:pt x="1015" y="7770"/>
                </a:lnTo>
                <a:lnTo>
                  <a:pt x="20552" y="7770"/>
                </a:lnTo>
                <a:lnTo>
                  <a:pt x="20552" y="8668"/>
                </a:lnTo>
                <a:lnTo>
                  <a:pt x="0" y="8668"/>
                </a:lnTo>
                <a:lnTo>
                  <a:pt x="0" y="9490"/>
                </a:lnTo>
                <a:lnTo>
                  <a:pt x="21599" y="9490"/>
                </a:lnTo>
                <a:lnTo>
                  <a:pt x="21599" y="0"/>
                </a:lnTo>
                <a:lnTo>
                  <a:pt x="20552" y="0"/>
                </a:lnTo>
                <a:lnTo>
                  <a:pt x="0" y="0"/>
                </a:lnTo>
                <a:close/>
                <a:moveTo>
                  <a:pt x="0" y="9767"/>
                </a:moveTo>
                <a:lnTo>
                  <a:pt x="0" y="10866"/>
                </a:lnTo>
                <a:lnTo>
                  <a:pt x="19341" y="10866"/>
                </a:lnTo>
                <a:lnTo>
                  <a:pt x="19341" y="12032"/>
                </a:lnTo>
                <a:lnTo>
                  <a:pt x="951" y="12032"/>
                </a:lnTo>
                <a:lnTo>
                  <a:pt x="951" y="19401"/>
                </a:lnTo>
                <a:lnTo>
                  <a:pt x="19341" y="19401"/>
                </a:lnTo>
                <a:lnTo>
                  <a:pt x="19341" y="20500"/>
                </a:lnTo>
                <a:lnTo>
                  <a:pt x="0" y="20500"/>
                </a:lnTo>
                <a:lnTo>
                  <a:pt x="0" y="21599"/>
                </a:lnTo>
                <a:lnTo>
                  <a:pt x="20256" y="21599"/>
                </a:lnTo>
                <a:lnTo>
                  <a:pt x="20256" y="9767"/>
                </a:lnTo>
                <a:lnTo>
                  <a:pt x="19341" y="9767"/>
                </a:lnTo>
                <a:lnTo>
                  <a:pt x="0" y="97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cxnSp>
        <p:nvCxnSpPr>
          <p:cNvPr id="21" name="直接连接符 2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283585" y="341322"/>
            <a:ext cx="0" cy="59333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  <p:sp>
        <p:nvSpPr>
          <p:cNvPr id="23" name="文本框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1531937" y="407157"/>
            <a:ext cx="1006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b="1" dirty="0">
                <a:solidFill>
                  <a:srgbClr val="E6C9A8"/>
                </a:solidFill>
                <a:sym typeface="+mn-lt"/>
              </a:rPr>
              <a:t>結論</a:t>
            </a:r>
            <a:endParaRPr lang="zh-CN" altLang="en-US" sz="2400" b="1" dirty="0">
              <a:solidFill>
                <a:srgbClr val="E6C9A8"/>
              </a:solidFill>
              <a:cs typeface="+mn-ea"/>
              <a:sym typeface="+mn-lt"/>
            </a:endParaRPr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5FEFCEDE-D073-47A2-875A-BB6F3871B006}"/>
              </a:ext>
            </a:extLst>
          </p:cNvPr>
          <p:cNvGrpSpPr/>
          <p:nvPr/>
        </p:nvGrpSpPr>
        <p:grpSpPr>
          <a:xfrm>
            <a:off x="5075464" y="3429000"/>
            <a:ext cx="5304236" cy="2340530"/>
            <a:chOff x="5417343" y="1781969"/>
            <a:chExt cx="4710908" cy="868977"/>
          </a:xfrm>
        </p:grpSpPr>
        <p:sp>
          <p:nvSpPr>
            <p:cNvPr id="24" name="AutoShape 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>
              <a:extLst>
                <a:ext uri="{FF2B5EF4-FFF2-40B4-BE49-F238E27FC236}">
                  <a16:creationId xmlns:a16="http://schemas.microsoft.com/office/drawing/2014/main" id="{19F715D5-785E-406D-B796-6C5F8F7DE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1513" y="1781969"/>
              <a:ext cx="1871663" cy="3071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20" tIns="45720" rIns="45720" bIns="45720" anchor="ctr"/>
            <a:lstStyle/>
            <a:p>
              <a:pPr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TW" altLang="en-US" sz="2000" b="1" dirty="0">
                  <a:solidFill>
                    <a:prstClr val="white"/>
                  </a:solidFill>
                  <a:cs typeface="+mn-ea"/>
                  <a:sym typeface="+mn-lt"/>
                </a:rPr>
                <a:t>機器學習</a:t>
              </a:r>
              <a:endParaRPr lang="en-US" sz="20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25" name="AutoShape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>
              <a:extLst>
                <a:ext uri="{FF2B5EF4-FFF2-40B4-BE49-F238E27FC236}">
                  <a16:creationId xmlns:a16="http://schemas.microsoft.com/office/drawing/2014/main" id="{92D39323-26E2-4F5E-A185-3D3A2FBF3B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1513" y="2112783"/>
              <a:ext cx="4376738" cy="5381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20" tIns="45720" rIns="45720" bIns="45720" anchor="ctr"/>
            <a:lstStyle/>
            <a:p>
              <a:pPr defTabSz="41275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TW" altLang="en-US" sz="1600" dirty="0">
                  <a:solidFill>
                    <a:prstClr val="white"/>
                  </a:solidFill>
                  <a:cs typeface="+mn-ea"/>
                  <a:sym typeface="+mn-lt"/>
                </a:rPr>
                <a:t>由於科技的進步，資料儲存及運算技術一年比一年厲害，機器學習發揮的效用也大幅提升，企業透過機器學習，能判斷出資料間，過去人力無法發現的關聯，並且創造更多新的商業價值。</a:t>
              </a:r>
              <a:endParaRPr lang="en-US" sz="16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26" name="AutoShape 1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>
              <a:extLst>
                <a:ext uri="{FF2B5EF4-FFF2-40B4-BE49-F238E27FC236}">
                  <a16:creationId xmlns:a16="http://schemas.microsoft.com/office/drawing/2014/main" id="{6B822D18-DCD3-4189-AA1E-E37AC5D17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7343" y="1868488"/>
              <a:ext cx="159865" cy="133658"/>
            </a:xfrm>
            <a:prstGeom prst="rightArrow">
              <a:avLst>
                <a:gd name="adj1" fmla="val 32000"/>
                <a:gd name="adj2" fmla="val 51782"/>
              </a:avLst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1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0087180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3" name="AutoShape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1531938" y="1929607"/>
            <a:ext cx="2720182" cy="4478338"/>
          </a:xfrm>
          <a:custGeom>
            <a:avLst/>
            <a:gdLst>
              <a:gd name="T0" fmla="*/ 2720182 w 21514"/>
              <a:gd name="T1" fmla="*/ 4492556 h 21418"/>
              <a:gd name="T2" fmla="*/ 2720182 w 21514"/>
              <a:gd name="T3" fmla="*/ 4492556 h 21418"/>
              <a:gd name="T4" fmla="*/ 2720182 w 21514"/>
              <a:gd name="T5" fmla="*/ 4492556 h 21418"/>
              <a:gd name="T6" fmla="*/ 2720182 w 21514"/>
              <a:gd name="T7" fmla="*/ 4492556 h 2141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14" h="21418">
                <a:moveTo>
                  <a:pt x="20717" y="3361"/>
                </a:moveTo>
                <a:cubicBezTo>
                  <a:pt x="20416" y="3446"/>
                  <a:pt x="19454" y="3640"/>
                  <a:pt x="19373" y="3786"/>
                </a:cubicBezTo>
                <a:cubicBezTo>
                  <a:pt x="19293" y="3919"/>
                  <a:pt x="19393" y="4210"/>
                  <a:pt x="19072" y="4319"/>
                </a:cubicBezTo>
                <a:cubicBezTo>
                  <a:pt x="18772" y="4429"/>
                  <a:pt x="16104" y="5617"/>
                  <a:pt x="15904" y="5860"/>
                </a:cubicBezTo>
                <a:cubicBezTo>
                  <a:pt x="15904" y="5860"/>
                  <a:pt x="14941" y="4695"/>
                  <a:pt x="14379" y="4514"/>
                </a:cubicBezTo>
                <a:cubicBezTo>
                  <a:pt x="14379" y="4514"/>
                  <a:pt x="14199" y="3616"/>
                  <a:pt x="13036" y="3568"/>
                </a:cubicBezTo>
                <a:cubicBezTo>
                  <a:pt x="12615" y="3555"/>
                  <a:pt x="12374" y="3531"/>
                  <a:pt x="12213" y="3495"/>
                </a:cubicBezTo>
                <a:cubicBezTo>
                  <a:pt x="12534" y="3192"/>
                  <a:pt x="12534" y="3192"/>
                  <a:pt x="12534" y="3192"/>
                </a:cubicBezTo>
                <a:cubicBezTo>
                  <a:pt x="12213" y="3192"/>
                  <a:pt x="12213" y="3192"/>
                  <a:pt x="12213" y="3192"/>
                </a:cubicBezTo>
                <a:cubicBezTo>
                  <a:pt x="12374" y="3034"/>
                  <a:pt x="12594" y="2828"/>
                  <a:pt x="12675" y="2828"/>
                </a:cubicBezTo>
                <a:cubicBezTo>
                  <a:pt x="12775" y="2816"/>
                  <a:pt x="13517" y="2755"/>
                  <a:pt x="13617" y="2731"/>
                </a:cubicBezTo>
                <a:cubicBezTo>
                  <a:pt x="13698" y="2694"/>
                  <a:pt x="13778" y="2403"/>
                  <a:pt x="13677" y="2233"/>
                </a:cubicBezTo>
                <a:cubicBezTo>
                  <a:pt x="13577" y="2064"/>
                  <a:pt x="13778" y="1894"/>
                  <a:pt x="13778" y="1894"/>
                </a:cubicBezTo>
                <a:cubicBezTo>
                  <a:pt x="13998" y="1785"/>
                  <a:pt x="13998" y="1785"/>
                  <a:pt x="13998" y="1785"/>
                </a:cubicBezTo>
                <a:cubicBezTo>
                  <a:pt x="13998" y="1785"/>
                  <a:pt x="13718" y="1518"/>
                  <a:pt x="13557" y="1384"/>
                </a:cubicBezTo>
                <a:cubicBezTo>
                  <a:pt x="13377" y="1251"/>
                  <a:pt x="13417" y="1081"/>
                  <a:pt x="13337" y="960"/>
                </a:cubicBezTo>
                <a:cubicBezTo>
                  <a:pt x="13256" y="839"/>
                  <a:pt x="13477" y="754"/>
                  <a:pt x="13477" y="754"/>
                </a:cubicBezTo>
                <a:cubicBezTo>
                  <a:pt x="13477" y="754"/>
                  <a:pt x="13397" y="633"/>
                  <a:pt x="13256" y="572"/>
                </a:cubicBezTo>
                <a:cubicBezTo>
                  <a:pt x="13096" y="523"/>
                  <a:pt x="13357" y="499"/>
                  <a:pt x="13016" y="402"/>
                </a:cubicBezTo>
                <a:cubicBezTo>
                  <a:pt x="12675" y="305"/>
                  <a:pt x="12855" y="354"/>
                  <a:pt x="12574" y="257"/>
                </a:cubicBezTo>
                <a:cubicBezTo>
                  <a:pt x="12274" y="160"/>
                  <a:pt x="12715" y="220"/>
                  <a:pt x="12274" y="160"/>
                </a:cubicBezTo>
                <a:cubicBezTo>
                  <a:pt x="11852" y="99"/>
                  <a:pt x="11612" y="2"/>
                  <a:pt x="11552" y="2"/>
                </a:cubicBezTo>
                <a:cubicBezTo>
                  <a:pt x="11491" y="2"/>
                  <a:pt x="11672" y="38"/>
                  <a:pt x="11491" y="2"/>
                </a:cubicBezTo>
                <a:cubicBezTo>
                  <a:pt x="11291" y="-34"/>
                  <a:pt x="9987" y="366"/>
                  <a:pt x="9867" y="548"/>
                </a:cubicBezTo>
                <a:cubicBezTo>
                  <a:pt x="9727" y="742"/>
                  <a:pt x="9526" y="972"/>
                  <a:pt x="9526" y="972"/>
                </a:cubicBezTo>
                <a:cubicBezTo>
                  <a:pt x="9526" y="972"/>
                  <a:pt x="9406" y="1227"/>
                  <a:pt x="9446" y="1409"/>
                </a:cubicBezTo>
                <a:cubicBezTo>
                  <a:pt x="9506" y="1591"/>
                  <a:pt x="9706" y="1748"/>
                  <a:pt x="9787" y="1809"/>
                </a:cubicBezTo>
                <a:cubicBezTo>
                  <a:pt x="9847" y="1857"/>
                  <a:pt x="10188" y="2197"/>
                  <a:pt x="10288" y="2379"/>
                </a:cubicBezTo>
                <a:cubicBezTo>
                  <a:pt x="10368" y="2537"/>
                  <a:pt x="10449" y="2731"/>
                  <a:pt x="10148" y="2816"/>
                </a:cubicBezTo>
                <a:cubicBezTo>
                  <a:pt x="9927" y="2670"/>
                  <a:pt x="9927" y="2670"/>
                  <a:pt x="9927" y="2670"/>
                </a:cubicBezTo>
                <a:cubicBezTo>
                  <a:pt x="9546" y="2840"/>
                  <a:pt x="9546" y="2840"/>
                  <a:pt x="9546" y="2840"/>
                </a:cubicBezTo>
                <a:cubicBezTo>
                  <a:pt x="9105" y="2791"/>
                  <a:pt x="8563" y="2658"/>
                  <a:pt x="7741" y="2755"/>
                </a:cubicBezTo>
                <a:cubicBezTo>
                  <a:pt x="6678" y="2888"/>
                  <a:pt x="6277" y="3082"/>
                  <a:pt x="5635" y="3179"/>
                </a:cubicBezTo>
                <a:cubicBezTo>
                  <a:pt x="4993" y="3264"/>
                  <a:pt x="2567" y="3519"/>
                  <a:pt x="2125" y="3762"/>
                </a:cubicBezTo>
                <a:cubicBezTo>
                  <a:pt x="1684" y="3992"/>
                  <a:pt x="1524" y="5035"/>
                  <a:pt x="1644" y="6672"/>
                </a:cubicBezTo>
                <a:cubicBezTo>
                  <a:pt x="1644" y="6672"/>
                  <a:pt x="1243" y="7436"/>
                  <a:pt x="1203" y="7606"/>
                </a:cubicBezTo>
                <a:cubicBezTo>
                  <a:pt x="1183" y="7776"/>
                  <a:pt x="1343" y="8491"/>
                  <a:pt x="2787" y="8334"/>
                </a:cubicBezTo>
                <a:cubicBezTo>
                  <a:pt x="4071" y="8200"/>
                  <a:pt x="3028" y="7509"/>
                  <a:pt x="2767" y="7230"/>
                </a:cubicBezTo>
                <a:cubicBezTo>
                  <a:pt x="2928" y="7170"/>
                  <a:pt x="3088" y="7121"/>
                  <a:pt x="3088" y="7121"/>
                </a:cubicBezTo>
                <a:cubicBezTo>
                  <a:pt x="3088" y="7121"/>
                  <a:pt x="3369" y="6684"/>
                  <a:pt x="3389" y="6357"/>
                </a:cubicBezTo>
                <a:cubicBezTo>
                  <a:pt x="3389" y="6151"/>
                  <a:pt x="3489" y="5472"/>
                  <a:pt x="3529" y="4926"/>
                </a:cubicBezTo>
                <a:cubicBezTo>
                  <a:pt x="3529" y="4914"/>
                  <a:pt x="3529" y="4902"/>
                  <a:pt x="3529" y="4889"/>
                </a:cubicBezTo>
                <a:cubicBezTo>
                  <a:pt x="3569" y="4744"/>
                  <a:pt x="3589" y="4623"/>
                  <a:pt x="3610" y="4550"/>
                </a:cubicBezTo>
                <a:cubicBezTo>
                  <a:pt x="3810" y="4526"/>
                  <a:pt x="4091" y="4514"/>
                  <a:pt x="4412" y="4489"/>
                </a:cubicBezTo>
                <a:cubicBezTo>
                  <a:pt x="4492" y="4489"/>
                  <a:pt x="4592" y="4489"/>
                  <a:pt x="4693" y="4477"/>
                </a:cubicBezTo>
                <a:cubicBezTo>
                  <a:pt x="5314" y="4453"/>
                  <a:pt x="5896" y="4380"/>
                  <a:pt x="6177" y="4332"/>
                </a:cubicBezTo>
                <a:cubicBezTo>
                  <a:pt x="6177" y="4332"/>
                  <a:pt x="6177" y="4332"/>
                  <a:pt x="6177" y="4332"/>
                </a:cubicBezTo>
                <a:cubicBezTo>
                  <a:pt x="6237" y="4332"/>
                  <a:pt x="6297" y="4319"/>
                  <a:pt x="6357" y="4307"/>
                </a:cubicBezTo>
                <a:cubicBezTo>
                  <a:pt x="6357" y="4332"/>
                  <a:pt x="6397" y="4465"/>
                  <a:pt x="6457" y="4635"/>
                </a:cubicBezTo>
                <a:cubicBezTo>
                  <a:pt x="6217" y="5617"/>
                  <a:pt x="5415" y="8940"/>
                  <a:pt x="5134" y="9183"/>
                </a:cubicBezTo>
                <a:cubicBezTo>
                  <a:pt x="4813" y="9474"/>
                  <a:pt x="4652" y="9656"/>
                  <a:pt x="4652" y="9656"/>
                </a:cubicBezTo>
                <a:cubicBezTo>
                  <a:pt x="4652" y="9656"/>
                  <a:pt x="4853" y="9632"/>
                  <a:pt x="5094" y="9595"/>
                </a:cubicBezTo>
                <a:cubicBezTo>
                  <a:pt x="5013" y="9801"/>
                  <a:pt x="4993" y="10056"/>
                  <a:pt x="5054" y="10408"/>
                </a:cubicBezTo>
                <a:cubicBezTo>
                  <a:pt x="5054" y="10408"/>
                  <a:pt x="5094" y="10590"/>
                  <a:pt x="5234" y="10832"/>
                </a:cubicBezTo>
                <a:cubicBezTo>
                  <a:pt x="4953" y="11839"/>
                  <a:pt x="4552" y="14240"/>
                  <a:pt x="4011" y="15198"/>
                </a:cubicBezTo>
                <a:cubicBezTo>
                  <a:pt x="3489" y="15514"/>
                  <a:pt x="2827" y="16047"/>
                  <a:pt x="2466" y="17017"/>
                </a:cubicBezTo>
                <a:cubicBezTo>
                  <a:pt x="2466" y="17017"/>
                  <a:pt x="2466" y="17017"/>
                  <a:pt x="2466" y="17017"/>
                </a:cubicBezTo>
                <a:cubicBezTo>
                  <a:pt x="1724" y="17951"/>
                  <a:pt x="942" y="19091"/>
                  <a:pt x="942" y="19104"/>
                </a:cubicBezTo>
                <a:cubicBezTo>
                  <a:pt x="501" y="19322"/>
                  <a:pt x="200" y="19419"/>
                  <a:pt x="100" y="19698"/>
                </a:cubicBezTo>
                <a:cubicBezTo>
                  <a:pt x="80" y="19734"/>
                  <a:pt x="80" y="19746"/>
                  <a:pt x="80" y="19771"/>
                </a:cubicBezTo>
                <a:cubicBezTo>
                  <a:pt x="0" y="20159"/>
                  <a:pt x="0" y="20159"/>
                  <a:pt x="0" y="20159"/>
                </a:cubicBezTo>
                <a:cubicBezTo>
                  <a:pt x="0" y="20159"/>
                  <a:pt x="882" y="20559"/>
                  <a:pt x="1123" y="20438"/>
                </a:cubicBezTo>
                <a:cubicBezTo>
                  <a:pt x="1283" y="20365"/>
                  <a:pt x="1484" y="20377"/>
                  <a:pt x="1704" y="20486"/>
                </a:cubicBezTo>
                <a:cubicBezTo>
                  <a:pt x="1825" y="20559"/>
                  <a:pt x="1945" y="20644"/>
                  <a:pt x="2085" y="20753"/>
                </a:cubicBezTo>
                <a:cubicBezTo>
                  <a:pt x="2105" y="20765"/>
                  <a:pt x="2105" y="20777"/>
                  <a:pt x="2125" y="20789"/>
                </a:cubicBezTo>
                <a:cubicBezTo>
                  <a:pt x="2226" y="20874"/>
                  <a:pt x="2326" y="20959"/>
                  <a:pt x="2446" y="21080"/>
                </a:cubicBezTo>
                <a:cubicBezTo>
                  <a:pt x="2446" y="21080"/>
                  <a:pt x="3068" y="21565"/>
                  <a:pt x="3870" y="21371"/>
                </a:cubicBezTo>
                <a:cubicBezTo>
                  <a:pt x="3870" y="21371"/>
                  <a:pt x="4171" y="20971"/>
                  <a:pt x="3489" y="20620"/>
                </a:cubicBezTo>
                <a:cubicBezTo>
                  <a:pt x="2948" y="20341"/>
                  <a:pt x="2908" y="19977"/>
                  <a:pt x="2968" y="19734"/>
                </a:cubicBezTo>
                <a:cubicBezTo>
                  <a:pt x="3228" y="19807"/>
                  <a:pt x="3228" y="19807"/>
                  <a:pt x="3228" y="19807"/>
                </a:cubicBezTo>
                <a:cubicBezTo>
                  <a:pt x="3228" y="19807"/>
                  <a:pt x="3228" y="19807"/>
                  <a:pt x="3409" y="19213"/>
                </a:cubicBezTo>
                <a:cubicBezTo>
                  <a:pt x="3589" y="18631"/>
                  <a:pt x="6036" y="15902"/>
                  <a:pt x="6477" y="15659"/>
                </a:cubicBezTo>
                <a:cubicBezTo>
                  <a:pt x="6738" y="15514"/>
                  <a:pt x="7059" y="14883"/>
                  <a:pt x="7320" y="14337"/>
                </a:cubicBezTo>
                <a:cubicBezTo>
                  <a:pt x="7460" y="14228"/>
                  <a:pt x="7601" y="14095"/>
                  <a:pt x="7721" y="13937"/>
                </a:cubicBezTo>
                <a:cubicBezTo>
                  <a:pt x="8102" y="13440"/>
                  <a:pt x="8764" y="11608"/>
                  <a:pt x="8764" y="11608"/>
                </a:cubicBezTo>
                <a:cubicBezTo>
                  <a:pt x="8764" y="11608"/>
                  <a:pt x="9426" y="11475"/>
                  <a:pt x="9646" y="11402"/>
                </a:cubicBezTo>
                <a:cubicBezTo>
                  <a:pt x="9867" y="11342"/>
                  <a:pt x="10188" y="11329"/>
                  <a:pt x="11491" y="11160"/>
                </a:cubicBezTo>
                <a:cubicBezTo>
                  <a:pt x="12775" y="10978"/>
                  <a:pt x="14018" y="10626"/>
                  <a:pt x="14018" y="10626"/>
                </a:cubicBezTo>
                <a:cubicBezTo>
                  <a:pt x="14018" y="10626"/>
                  <a:pt x="13617" y="11220"/>
                  <a:pt x="13657" y="11669"/>
                </a:cubicBezTo>
                <a:cubicBezTo>
                  <a:pt x="13657" y="11718"/>
                  <a:pt x="13677" y="11754"/>
                  <a:pt x="13677" y="11802"/>
                </a:cubicBezTo>
                <a:cubicBezTo>
                  <a:pt x="13497" y="12372"/>
                  <a:pt x="13296" y="12967"/>
                  <a:pt x="13176" y="13124"/>
                </a:cubicBezTo>
                <a:cubicBezTo>
                  <a:pt x="12935" y="13428"/>
                  <a:pt x="12675" y="13804"/>
                  <a:pt x="12675" y="13804"/>
                </a:cubicBezTo>
                <a:cubicBezTo>
                  <a:pt x="12675" y="13804"/>
                  <a:pt x="12815" y="13816"/>
                  <a:pt x="13016" y="13828"/>
                </a:cubicBezTo>
                <a:cubicBezTo>
                  <a:pt x="12695" y="14240"/>
                  <a:pt x="12334" y="14653"/>
                  <a:pt x="12394" y="14822"/>
                </a:cubicBezTo>
                <a:cubicBezTo>
                  <a:pt x="12314" y="15089"/>
                  <a:pt x="12314" y="15089"/>
                  <a:pt x="12314" y="15089"/>
                </a:cubicBezTo>
                <a:cubicBezTo>
                  <a:pt x="13437" y="15356"/>
                  <a:pt x="13437" y="15356"/>
                  <a:pt x="13437" y="15356"/>
                </a:cubicBezTo>
                <a:cubicBezTo>
                  <a:pt x="13437" y="15356"/>
                  <a:pt x="13918" y="15283"/>
                  <a:pt x="14600" y="15417"/>
                </a:cubicBezTo>
                <a:cubicBezTo>
                  <a:pt x="15081" y="15550"/>
                  <a:pt x="15583" y="15647"/>
                  <a:pt x="15944" y="15550"/>
                </a:cubicBezTo>
                <a:cubicBezTo>
                  <a:pt x="16545" y="15404"/>
                  <a:pt x="17388" y="15053"/>
                  <a:pt x="17388" y="14834"/>
                </a:cubicBezTo>
                <a:cubicBezTo>
                  <a:pt x="17388" y="14616"/>
                  <a:pt x="17147" y="14701"/>
                  <a:pt x="16646" y="14750"/>
                </a:cubicBezTo>
                <a:cubicBezTo>
                  <a:pt x="16164" y="14798"/>
                  <a:pt x="15362" y="14458"/>
                  <a:pt x="15101" y="14264"/>
                </a:cubicBezTo>
                <a:cubicBezTo>
                  <a:pt x="15041" y="14228"/>
                  <a:pt x="15001" y="14167"/>
                  <a:pt x="14961" y="14095"/>
                </a:cubicBezTo>
                <a:cubicBezTo>
                  <a:pt x="15101" y="14264"/>
                  <a:pt x="15362" y="14277"/>
                  <a:pt x="15362" y="14277"/>
                </a:cubicBezTo>
                <a:cubicBezTo>
                  <a:pt x="15362" y="14277"/>
                  <a:pt x="16385" y="11511"/>
                  <a:pt x="16846" y="10444"/>
                </a:cubicBezTo>
                <a:cubicBezTo>
                  <a:pt x="16846" y="10444"/>
                  <a:pt x="16846" y="10444"/>
                  <a:pt x="16846" y="10444"/>
                </a:cubicBezTo>
                <a:cubicBezTo>
                  <a:pt x="17167" y="10238"/>
                  <a:pt x="17769" y="9425"/>
                  <a:pt x="16666" y="9207"/>
                </a:cubicBezTo>
                <a:cubicBezTo>
                  <a:pt x="15583" y="8989"/>
                  <a:pt x="11572" y="9013"/>
                  <a:pt x="10449" y="9183"/>
                </a:cubicBezTo>
                <a:cubicBezTo>
                  <a:pt x="10308" y="9207"/>
                  <a:pt x="10228" y="9195"/>
                  <a:pt x="10168" y="9146"/>
                </a:cubicBezTo>
                <a:cubicBezTo>
                  <a:pt x="10188" y="9146"/>
                  <a:pt x="10188" y="9146"/>
                  <a:pt x="10188" y="9146"/>
                </a:cubicBezTo>
                <a:cubicBezTo>
                  <a:pt x="10188" y="9159"/>
                  <a:pt x="10188" y="9159"/>
                  <a:pt x="10188" y="9159"/>
                </a:cubicBezTo>
                <a:cubicBezTo>
                  <a:pt x="10749" y="8916"/>
                  <a:pt x="10749" y="8916"/>
                  <a:pt x="10749" y="8916"/>
                </a:cubicBezTo>
                <a:cubicBezTo>
                  <a:pt x="10749" y="8916"/>
                  <a:pt x="10890" y="8346"/>
                  <a:pt x="11231" y="7946"/>
                </a:cubicBezTo>
                <a:cubicBezTo>
                  <a:pt x="11552" y="7546"/>
                  <a:pt x="12013" y="6272"/>
                  <a:pt x="12173" y="6163"/>
                </a:cubicBezTo>
                <a:cubicBezTo>
                  <a:pt x="12173" y="6163"/>
                  <a:pt x="12173" y="6163"/>
                  <a:pt x="12173" y="6163"/>
                </a:cubicBezTo>
                <a:cubicBezTo>
                  <a:pt x="12254" y="6102"/>
                  <a:pt x="12334" y="6030"/>
                  <a:pt x="12434" y="5920"/>
                </a:cubicBezTo>
                <a:cubicBezTo>
                  <a:pt x="12715" y="5605"/>
                  <a:pt x="12895" y="5411"/>
                  <a:pt x="12895" y="5411"/>
                </a:cubicBezTo>
                <a:cubicBezTo>
                  <a:pt x="12895" y="5411"/>
                  <a:pt x="13938" y="6272"/>
                  <a:pt x="14339" y="6381"/>
                </a:cubicBezTo>
                <a:cubicBezTo>
                  <a:pt x="14720" y="6478"/>
                  <a:pt x="15382" y="7230"/>
                  <a:pt x="15723" y="7194"/>
                </a:cubicBezTo>
                <a:cubicBezTo>
                  <a:pt x="15944" y="7170"/>
                  <a:pt x="16285" y="7060"/>
                  <a:pt x="16766" y="6830"/>
                </a:cubicBezTo>
                <a:cubicBezTo>
                  <a:pt x="16766" y="6830"/>
                  <a:pt x="16766" y="6830"/>
                  <a:pt x="16766" y="6830"/>
                </a:cubicBezTo>
                <a:cubicBezTo>
                  <a:pt x="17488" y="6684"/>
                  <a:pt x="20055" y="5168"/>
                  <a:pt x="20316" y="5120"/>
                </a:cubicBezTo>
                <a:cubicBezTo>
                  <a:pt x="20436" y="5096"/>
                  <a:pt x="20256" y="4962"/>
                  <a:pt x="20035" y="4841"/>
                </a:cubicBezTo>
                <a:cubicBezTo>
                  <a:pt x="20055" y="4829"/>
                  <a:pt x="20055" y="4829"/>
                  <a:pt x="20075" y="4829"/>
                </a:cubicBezTo>
                <a:cubicBezTo>
                  <a:pt x="20376" y="4768"/>
                  <a:pt x="20657" y="4744"/>
                  <a:pt x="20898" y="4501"/>
                </a:cubicBezTo>
                <a:cubicBezTo>
                  <a:pt x="21138" y="4271"/>
                  <a:pt x="21599" y="3677"/>
                  <a:pt x="21499" y="3555"/>
                </a:cubicBezTo>
                <a:cubicBezTo>
                  <a:pt x="21399" y="3446"/>
                  <a:pt x="20998" y="3289"/>
                  <a:pt x="20717" y="3361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lIns="0" tIns="0" rIns="0" bIns="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sp>
        <p:nvSpPr>
          <p:cNvPr id="83974" name="AutoShape 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3151982" y="5193507"/>
            <a:ext cx="1224756" cy="1664494"/>
          </a:xfrm>
          <a:custGeom>
            <a:avLst/>
            <a:gdLst>
              <a:gd name="T0" fmla="*/ 1224756 w 21600"/>
              <a:gd name="T1" fmla="*/ 1664494 h 21600"/>
              <a:gd name="T2" fmla="*/ 1224756 w 21600"/>
              <a:gd name="T3" fmla="*/ 1664494 h 21600"/>
              <a:gd name="T4" fmla="*/ 1224756 w 21600"/>
              <a:gd name="T5" fmla="*/ 1664494 h 21600"/>
              <a:gd name="T6" fmla="*/ 1224756 w 21600"/>
              <a:gd name="T7" fmla="*/ 16644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162" y="0"/>
                </a:moveTo>
                <a:lnTo>
                  <a:pt x="1162" y="242"/>
                </a:lnTo>
                <a:lnTo>
                  <a:pt x="16988" y="242"/>
                </a:lnTo>
                <a:lnTo>
                  <a:pt x="16988" y="427"/>
                </a:lnTo>
                <a:lnTo>
                  <a:pt x="1918" y="427"/>
                </a:lnTo>
                <a:lnTo>
                  <a:pt x="1918" y="1818"/>
                </a:lnTo>
                <a:lnTo>
                  <a:pt x="16988" y="1818"/>
                </a:lnTo>
                <a:lnTo>
                  <a:pt x="16988" y="2021"/>
                </a:lnTo>
                <a:lnTo>
                  <a:pt x="1162" y="2021"/>
                </a:lnTo>
                <a:lnTo>
                  <a:pt x="1162" y="2207"/>
                </a:lnTo>
                <a:lnTo>
                  <a:pt x="0" y="2207"/>
                </a:lnTo>
                <a:lnTo>
                  <a:pt x="0" y="2449"/>
                </a:lnTo>
                <a:lnTo>
                  <a:pt x="15829" y="2449"/>
                </a:lnTo>
                <a:lnTo>
                  <a:pt x="15829" y="2634"/>
                </a:lnTo>
                <a:lnTo>
                  <a:pt x="756" y="2634"/>
                </a:lnTo>
                <a:lnTo>
                  <a:pt x="756" y="4023"/>
                </a:lnTo>
                <a:lnTo>
                  <a:pt x="15829" y="4023"/>
                </a:lnTo>
                <a:lnTo>
                  <a:pt x="15829" y="4208"/>
                </a:lnTo>
                <a:lnTo>
                  <a:pt x="0" y="4208"/>
                </a:lnTo>
                <a:lnTo>
                  <a:pt x="0" y="4414"/>
                </a:lnTo>
                <a:lnTo>
                  <a:pt x="16586" y="4414"/>
                </a:lnTo>
                <a:lnTo>
                  <a:pt x="16586" y="2207"/>
                </a:lnTo>
                <a:lnTo>
                  <a:pt x="17744" y="2207"/>
                </a:lnTo>
                <a:lnTo>
                  <a:pt x="17744" y="0"/>
                </a:lnTo>
                <a:lnTo>
                  <a:pt x="16988" y="0"/>
                </a:lnTo>
                <a:lnTo>
                  <a:pt x="1162" y="0"/>
                </a:lnTo>
                <a:close/>
                <a:moveTo>
                  <a:pt x="0" y="4486"/>
                </a:moveTo>
                <a:lnTo>
                  <a:pt x="0" y="4747"/>
                </a:lnTo>
                <a:lnTo>
                  <a:pt x="14845" y="4747"/>
                </a:lnTo>
                <a:lnTo>
                  <a:pt x="14845" y="5007"/>
                </a:lnTo>
                <a:lnTo>
                  <a:pt x="707" y="5007"/>
                </a:lnTo>
                <a:lnTo>
                  <a:pt x="707" y="6712"/>
                </a:lnTo>
                <a:lnTo>
                  <a:pt x="14845" y="6712"/>
                </a:lnTo>
                <a:lnTo>
                  <a:pt x="14845" y="6954"/>
                </a:lnTo>
                <a:lnTo>
                  <a:pt x="0" y="6954"/>
                </a:lnTo>
                <a:lnTo>
                  <a:pt x="0" y="7212"/>
                </a:lnTo>
                <a:lnTo>
                  <a:pt x="1638" y="7212"/>
                </a:lnTo>
                <a:lnTo>
                  <a:pt x="1638" y="7418"/>
                </a:lnTo>
                <a:lnTo>
                  <a:pt x="17492" y="7418"/>
                </a:lnTo>
                <a:lnTo>
                  <a:pt x="17492" y="7639"/>
                </a:lnTo>
                <a:lnTo>
                  <a:pt x="2394" y="7639"/>
                </a:lnTo>
                <a:lnTo>
                  <a:pt x="2394" y="9030"/>
                </a:lnTo>
                <a:lnTo>
                  <a:pt x="17492" y="9030"/>
                </a:lnTo>
                <a:lnTo>
                  <a:pt x="17492" y="9215"/>
                </a:lnTo>
                <a:lnTo>
                  <a:pt x="1764" y="9215"/>
                </a:lnTo>
                <a:lnTo>
                  <a:pt x="1747" y="9419"/>
                </a:lnTo>
                <a:lnTo>
                  <a:pt x="4992" y="9419"/>
                </a:lnTo>
                <a:lnTo>
                  <a:pt x="4992" y="9622"/>
                </a:lnTo>
                <a:lnTo>
                  <a:pt x="20794" y="9622"/>
                </a:lnTo>
                <a:lnTo>
                  <a:pt x="20794" y="9846"/>
                </a:lnTo>
                <a:lnTo>
                  <a:pt x="5773" y="9846"/>
                </a:lnTo>
                <a:lnTo>
                  <a:pt x="5773" y="11235"/>
                </a:lnTo>
                <a:lnTo>
                  <a:pt x="20794" y="11235"/>
                </a:lnTo>
                <a:lnTo>
                  <a:pt x="20794" y="11420"/>
                </a:lnTo>
                <a:lnTo>
                  <a:pt x="4992" y="11420"/>
                </a:lnTo>
                <a:lnTo>
                  <a:pt x="4992" y="11626"/>
                </a:lnTo>
                <a:lnTo>
                  <a:pt x="3301" y="11626"/>
                </a:lnTo>
                <a:lnTo>
                  <a:pt x="3301" y="11830"/>
                </a:lnTo>
                <a:lnTo>
                  <a:pt x="19156" y="11830"/>
                </a:lnTo>
                <a:lnTo>
                  <a:pt x="19156" y="12051"/>
                </a:lnTo>
                <a:lnTo>
                  <a:pt x="4058" y="12051"/>
                </a:lnTo>
                <a:lnTo>
                  <a:pt x="4058" y="13442"/>
                </a:lnTo>
                <a:lnTo>
                  <a:pt x="19156" y="13442"/>
                </a:lnTo>
                <a:lnTo>
                  <a:pt x="19156" y="13628"/>
                </a:lnTo>
                <a:lnTo>
                  <a:pt x="3301" y="13628"/>
                </a:lnTo>
                <a:lnTo>
                  <a:pt x="3301" y="13831"/>
                </a:lnTo>
                <a:lnTo>
                  <a:pt x="19912" y="13831"/>
                </a:lnTo>
                <a:lnTo>
                  <a:pt x="19912" y="11626"/>
                </a:lnTo>
                <a:lnTo>
                  <a:pt x="21599" y="11626"/>
                </a:lnTo>
                <a:lnTo>
                  <a:pt x="21599" y="9419"/>
                </a:lnTo>
                <a:lnTo>
                  <a:pt x="20794" y="9419"/>
                </a:lnTo>
                <a:lnTo>
                  <a:pt x="18249" y="9419"/>
                </a:lnTo>
                <a:lnTo>
                  <a:pt x="18249" y="7212"/>
                </a:lnTo>
                <a:lnTo>
                  <a:pt x="17492" y="7212"/>
                </a:lnTo>
                <a:lnTo>
                  <a:pt x="15553" y="7212"/>
                </a:lnTo>
                <a:lnTo>
                  <a:pt x="15553" y="4486"/>
                </a:lnTo>
                <a:lnTo>
                  <a:pt x="14845" y="4486"/>
                </a:lnTo>
                <a:lnTo>
                  <a:pt x="0" y="4486"/>
                </a:lnTo>
                <a:close/>
                <a:moveTo>
                  <a:pt x="3301" y="13867"/>
                </a:moveTo>
                <a:lnTo>
                  <a:pt x="3301" y="14127"/>
                </a:lnTo>
                <a:lnTo>
                  <a:pt x="18147" y="14127"/>
                </a:lnTo>
                <a:lnTo>
                  <a:pt x="18147" y="14387"/>
                </a:lnTo>
                <a:lnTo>
                  <a:pt x="4009" y="14387"/>
                </a:lnTo>
                <a:lnTo>
                  <a:pt x="4009" y="16093"/>
                </a:lnTo>
                <a:lnTo>
                  <a:pt x="18147" y="16093"/>
                </a:lnTo>
                <a:lnTo>
                  <a:pt x="18147" y="16335"/>
                </a:lnTo>
                <a:lnTo>
                  <a:pt x="3301" y="16335"/>
                </a:lnTo>
                <a:lnTo>
                  <a:pt x="3301" y="16595"/>
                </a:lnTo>
                <a:lnTo>
                  <a:pt x="4992" y="16595"/>
                </a:lnTo>
                <a:lnTo>
                  <a:pt x="4992" y="16834"/>
                </a:lnTo>
                <a:lnTo>
                  <a:pt x="20794" y="16834"/>
                </a:lnTo>
                <a:lnTo>
                  <a:pt x="20794" y="17020"/>
                </a:lnTo>
                <a:lnTo>
                  <a:pt x="5773" y="17020"/>
                </a:lnTo>
                <a:lnTo>
                  <a:pt x="5773" y="18411"/>
                </a:lnTo>
                <a:lnTo>
                  <a:pt x="20794" y="18411"/>
                </a:lnTo>
                <a:lnTo>
                  <a:pt x="20794" y="18596"/>
                </a:lnTo>
                <a:lnTo>
                  <a:pt x="4992" y="18596"/>
                </a:lnTo>
                <a:lnTo>
                  <a:pt x="4992" y="18800"/>
                </a:lnTo>
                <a:lnTo>
                  <a:pt x="21599" y="18800"/>
                </a:lnTo>
                <a:lnTo>
                  <a:pt x="21599" y="16595"/>
                </a:lnTo>
                <a:lnTo>
                  <a:pt x="20794" y="16595"/>
                </a:lnTo>
                <a:lnTo>
                  <a:pt x="18879" y="16595"/>
                </a:lnTo>
                <a:lnTo>
                  <a:pt x="18879" y="13867"/>
                </a:lnTo>
                <a:lnTo>
                  <a:pt x="18147" y="13867"/>
                </a:lnTo>
                <a:lnTo>
                  <a:pt x="3301" y="13867"/>
                </a:lnTo>
                <a:close/>
                <a:moveTo>
                  <a:pt x="4992" y="18874"/>
                </a:moveTo>
                <a:lnTo>
                  <a:pt x="4992" y="19135"/>
                </a:lnTo>
                <a:lnTo>
                  <a:pt x="19859" y="19135"/>
                </a:lnTo>
                <a:lnTo>
                  <a:pt x="19859" y="19392"/>
                </a:lnTo>
                <a:lnTo>
                  <a:pt x="5721" y="19392"/>
                </a:lnTo>
                <a:lnTo>
                  <a:pt x="5721" y="21100"/>
                </a:lnTo>
                <a:lnTo>
                  <a:pt x="19859" y="21100"/>
                </a:lnTo>
                <a:lnTo>
                  <a:pt x="19859" y="21339"/>
                </a:lnTo>
                <a:lnTo>
                  <a:pt x="4992" y="21339"/>
                </a:lnTo>
                <a:lnTo>
                  <a:pt x="4992" y="21600"/>
                </a:lnTo>
                <a:lnTo>
                  <a:pt x="20567" y="21600"/>
                </a:lnTo>
                <a:lnTo>
                  <a:pt x="20567" y="18874"/>
                </a:lnTo>
                <a:lnTo>
                  <a:pt x="19859" y="18874"/>
                </a:lnTo>
                <a:lnTo>
                  <a:pt x="4992" y="1887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9870E73F-7DE9-4488-8B52-B6BD641605B3}"/>
              </a:ext>
            </a:extLst>
          </p:cNvPr>
          <p:cNvGrpSpPr/>
          <p:nvPr/>
        </p:nvGrpSpPr>
        <p:grpSpPr>
          <a:xfrm>
            <a:off x="5212953" y="1526778"/>
            <a:ext cx="4710907" cy="1459231"/>
            <a:chOff x="5417344" y="3490913"/>
            <a:chExt cx="4710907" cy="1459231"/>
          </a:xfrm>
        </p:grpSpPr>
        <p:sp>
          <p:nvSpPr>
            <p:cNvPr id="83979" name="AutoShape 1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5751513" y="3490913"/>
              <a:ext cx="1871663" cy="3071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20" tIns="45720" rIns="45720" bIns="45720" anchor="ctr"/>
            <a:lstStyle/>
            <a:p>
              <a:pPr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TW" altLang="en-US" sz="2000" b="1" dirty="0">
                  <a:solidFill>
                    <a:prstClr val="white"/>
                  </a:solidFill>
                  <a:cs typeface="+mn-ea"/>
                  <a:sym typeface="+mn-lt"/>
                </a:rPr>
                <a:t>改進</a:t>
              </a:r>
              <a:endParaRPr lang="en-US" sz="20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83980" name="AutoShape 1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5751513" y="4106751"/>
              <a:ext cx="4376738" cy="84339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20" tIns="45720" rIns="45720" bIns="45720" anchor="ctr"/>
            <a:lstStyle/>
            <a:p>
              <a:pPr defTabSz="41275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TW" altLang="en-US" sz="1600" dirty="0">
                  <a:solidFill>
                    <a:prstClr val="white"/>
                  </a:solidFill>
                  <a:cs typeface="+mn-ea"/>
                  <a:sym typeface="+mn-lt"/>
                </a:rPr>
                <a:t>可以對最終模型進行更多探討，例如：針對影響較大的變數作探討、將影響較少的變數從模型中刪除但不降低正確率</a:t>
              </a:r>
              <a:r>
                <a:rPr lang="en-US" altLang="zh-TW" sz="1600" dirty="0">
                  <a:solidFill>
                    <a:prstClr val="white"/>
                  </a:solidFill>
                  <a:cs typeface="+mn-ea"/>
                  <a:sym typeface="+mn-lt"/>
                </a:rPr>
                <a:t>…</a:t>
              </a:r>
              <a:r>
                <a:rPr lang="zh-TW" altLang="en-US" sz="1600" dirty="0">
                  <a:solidFill>
                    <a:prstClr val="white"/>
                  </a:solidFill>
                  <a:cs typeface="+mn-ea"/>
                  <a:sym typeface="+mn-lt"/>
                </a:rPr>
                <a:t>等 ，使模型更為完整。</a:t>
              </a:r>
              <a:endParaRPr lang="en-US" sz="16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83986" name="AutoShape 1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5417344" y="3576638"/>
              <a:ext cx="180000" cy="360000"/>
            </a:xfrm>
            <a:prstGeom prst="rightArrow">
              <a:avLst>
                <a:gd name="adj1" fmla="val 32000"/>
                <a:gd name="adj2" fmla="val 51782"/>
              </a:avLst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1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87BC60F7-6E32-467C-9BEA-FFEE95FD4FBF}"/>
              </a:ext>
            </a:extLst>
          </p:cNvPr>
          <p:cNvGrpSpPr/>
          <p:nvPr/>
        </p:nvGrpSpPr>
        <p:grpSpPr>
          <a:xfrm>
            <a:off x="5212953" y="3325337"/>
            <a:ext cx="4710907" cy="1868170"/>
            <a:chOff x="5417344" y="4282282"/>
            <a:chExt cx="4710907" cy="1033939"/>
          </a:xfrm>
        </p:grpSpPr>
        <p:sp>
          <p:nvSpPr>
            <p:cNvPr id="83981" name="AutoShape 13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5751513" y="4282282"/>
              <a:ext cx="1871663" cy="3079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20" tIns="45720" rIns="45720" bIns="45720" anchor="ctr"/>
            <a:lstStyle/>
            <a:p>
              <a:pPr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TW" altLang="en-US" sz="2000" b="1" dirty="0">
                  <a:solidFill>
                    <a:prstClr val="white"/>
                  </a:solidFill>
                  <a:cs typeface="+mn-ea"/>
                  <a:sym typeface="+mn-lt"/>
                </a:rPr>
                <a:t>展望</a:t>
              </a:r>
              <a:endParaRPr lang="en-US" sz="2000" b="1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83982" name="AutoShape 14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5751513" y="4778058"/>
              <a:ext cx="4376738" cy="5381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45720" tIns="45720" rIns="45720" bIns="45720" anchor="ctr"/>
            <a:lstStyle/>
            <a:p>
              <a:pPr defTabSz="41275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TW" altLang="en-US" sz="1600" dirty="0">
                  <a:solidFill>
                    <a:prstClr val="white"/>
                  </a:solidFill>
                  <a:cs typeface="+mn-ea"/>
                  <a:sym typeface="+mn-lt"/>
                </a:rPr>
                <a:t>透過資料科學，推薦系統成為企業的一大利器，有時可能預測不準或決策錯誤，這些錯誤的數據有助於檢討並修正，逐次修正和累積的數據使得推薦系統精準度最佳化。</a:t>
              </a:r>
              <a:endParaRPr lang="en-US" altLang="zh-TW" sz="16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83987" name="AutoShape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5417344" y="4368800"/>
              <a:ext cx="180000" cy="199242"/>
            </a:xfrm>
            <a:prstGeom prst="rightArrow">
              <a:avLst>
                <a:gd name="adj1" fmla="val 32000"/>
                <a:gd name="adj2" fmla="val 51782"/>
              </a:avLst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1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3988" name="AutoShape 2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2201069" y="5918994"/>
            <a:ext cx="1073150" cy="939006"/>
          </a:xfrm>
          <a:custGeom>
            <a:avLst/>
            <a:gdLst>
              <a:gd name="T0" fmla="*/ 1073150 w 21600"/>
              <a:gd name="T1" fmla="*/ 939006 h 21600"/>
              <a:gd name="T2" fmla="*/ 1073150 w 21600"/>
              <a:gd name="T3" fmla="*/ 939006 h 21600"/>
              <a:gd name="T4" fmla="*/ 1073150 w 21600"/>
              <a:gd name="T5" fmla="*/ 939006 h 21600"/>
              <a:gd name="T6" fmla="*/ 1073150 w 21600"/>
              <a:gd name="T7" fmla="*/ 93900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897" y="0"/>
                </a:moveTo>
                <a:lnTo>
                  <a:pt x="1897" y="328"/>
                </a:lnTo>
                <a:lnTo>
                  <a:pt x="19950" y="328"/>
                </a:lnTo>
                <a:lnTo>
                  <a:pt x="19950" y="758"/>
                </a:lnTo>
                <a:lnTo>
                  <a:pt x="2759" y="758"/>
                </a:lnTo>
                <a:lnTo>
                  <a:pt x="2759" y="3188"/>
                </a:lnTo>
                <a:lnTo>
                  <a:pt x="19950" y="3188"/>
                </a:lnTo>
                <a:lnTo>
                  <a:pt x="19950" y="3553"/>
                </a:lnTo>
                <a:lnTo>
                  <a:pt x="1897" y="3553"/>
                </a:lnTo>
                <a:lnTo>
                  <a:pt x="1897" y="3914"/>
                </a:lnTo>
                <a:lnTo>
                  <a:pt x="0" y="3914"/>
                </a:lnTo>
                <a:lnTo>
                  <a:pt x="0" y="4243"/>
                </a:lnTo>
                <a:lnTo>
                  <a:pt x="18085" y="4243"/>
                </a:lnTo>
                <a:lnTo>
                  <a:pt x="18085" y="4668"/>
                </a:lnTo>
                <a:lnTo>
                  <a:pt x="862" y="4668"/>
                </a:lnTo>
                <a:lnTo>
                  <a:pt x="862" y="7102"/>
                </a:lnTo>
                <a:lnTo>
                  <a:pt x="18085" y="7102"/>
                </a:lnTo>
                <a:lnTo>
                  <a:pt x="18085" y="7463"/>
                </a:lnTo>
                <a:lnTo>
                  <a:pt x="0" y="7463"/>
                </a:lnTo>
                <a:lnTo>
                  <a:pt x="0" y="7824"/>
                </a:lnTo>
                <a:lnTo>
                  <a:pt x="18947" y="7824"/>
                </a:lnTo>
                <a:lnTo>
                  <a:pt x="18947" y="3914"/>
                </a:lnTo>
                <a:lnTo>
                  <a:pt x="20813" y="3914"/>
                </a:lnTo>
                <a:lnTo>
                  <a:pt x="20813" y="0"/>
                </a:lnTo>
                <a:lnTo>
                  <a:pt x="19950" y="0"/>
                </a:lnTo>
                <a:lnTo>
                  <a:pt x="1897" y="0"/>
                </a:lnTo>
                <a:close/>
                <a:moveTo>
                  <a:pt x="21532" y="246"/>
                </a:moveTo>
                <a:lnTo>
                  <a:pt x="21532" y="461"/>
                </a:lnTo>
                <a:lnTo>
                  <a:pt x="21600" y="461"/>
                </a:lnTo>
                <a:lnTo>
                  <a:pt x="21532" y="246"/>
                </a:lnTo>
                <a:close/>
                <a:moveTo>
                  <a:pt x="0" y="7892"/>
                </a:moveTo>
                <a:lnTo>
                  <a:pt x="0" y="8349"/>
                </a:lnTo>
                <a:lnTo>
                  <a:pt x="16962" y="8349"/>
                </a:lnTo>
                <a:lnTo>
                  <a:pt x="16962" y="8810"/>
                </a:lnTo>
                <a:lnTo>
                  <a:pt x="806" y="8810"/>
                </a:lnTo>
                <a:lnTo>
                  <a:pt x="806" y="11834"/>
                </a:lnTo>
                <a:lnTo>
                  <a:pt x="16962" y="11834"/>
                </a:lnTo>
                <a:lnTo>
                  <a:pt x="16962" y="12263"/>
                </a:lnTo>
                <a:lnTo>
                  <a:pt x="0" y="12263"/>
                </a:lnTo>
                <a:lnTo>
                  <a:pt x="0" y="12725"/>
                </a:lnTo>
                <a:lnTo>
                  <a:pt x="1897" y="12725"/>
                </a:lnTo>
                <a:lnTo>
                  <a:pt x="1897" y="13118"/>
                </a:lnTo>
                <a:lnTo>
                  <a:pt x="19950" y="13118"/>
                </a:lnTo>
                <a:lnTo>
                  <a:pt x="19950" y="13478"/>
                </a:lnTo>
                <a:lnTo>
                  <a:pt x="2759" y="13478"/>
                </a:lnTo>
                <a:lnTo>
                  <a:pt x="2759" y="15945"/>
                </a:lnTo>
                <a:lnTo>
                  <a:pt x="19950" y="15945"/>
                </a:lnTo>
                <a:lnTo>
                  <a:pt x="19950" y="16274"/>
                </a:lnTo>
                <a:lnTo>
                  <a:pt x="1897" y="16274"/>
                </a:lnTo>
                <a:lnTo>
                  <a:pt x="1897" y="16635"/>
                </a:lnTo>
                <a:lnTo>
                  <a:pt x="20813" y="16635"/>
                </a:lnTo>
                <a:lnTo>
                  <a:pt x="20813" y="12725"/>
                </a:lnTo>
                <a:lnTo>
                  <a:pt x="19950" y="12725"/>
                </a:lnTo>
                <a:lnTo>
                  <a:pt x="17765" y="12725"/>
                </a:lnTo>
                <a:lnTo>
                  <a:pt x="17765" y="7892"/>
                </a:lnTo>
                <a:lnTo>
                  <a:pt x="16962" y="7892"/>
                </a:lnTo>
                <a:lnTo>
                  <a:pt x="0" y="7892"/>
                </a:lnTo>
                <a:close/>
                <a:moveTo>
                  <a:pt x="1897" y="16735"/>
                </a:moveTo>
                <a:lnTo>
                  <a:pt x="1897" y="17228"/>
                </a:lnTo>
                <a:lnTo>
                  <a:pt x="18832" y="17228"/>
                </a:lnTo>
                <a:lnTo>
                  <a:pt x="18832" y="17690"/>
                </a:lnTo>
                <a:lnTo>
                  <a:pt x="2703" y="17690"/>
                </a:lnTo>
                <a:lnTo>
                  <a:pt x="2703" y="20713"/>
                </a:lnTo>
                <a:lnTo>
                  <a:pt x="18832" y="20713"/>
                </a:lnTo>
                <a:lnTo>
                  <a:pt x="18832" y="21138"/>
                </a:lnTo>
                <a:lnTo>
                  <a:pt x="1897" y="21138"/>
                </a:lnTo>
                <a:lnTo>
                  <a:pt x="1897" y="21599"/>
                </a:lnTo>
                <a:lnTo>
                  <a:pt x="19662" y="21599"/>
                </a:lnTo>
                <a:lnTo>
                  <a:pt x="19662" y="16735"/>
                </a:lnTo>
                <a:lnTo>
                  <a:pt x="18832" y="16735"/>
                </a:lnTo>
                <a:lnTo>
                  <a:pt x="1897" y="167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sp>
        <p:nvSpPr>
          <p:cNvPr id="83989" name="AutoShape 2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1234282" y="6409532"/>
            <a:ext cx="941388" cy="448469"/>
          </a:xfrm>
          <a:custGeom>
            <a:avLst/>
            <a:gdLst>
              <a:gd name="T0" fmla="*/ 941387 w 21600"/>
              <a:gd name="T1" fmla="*/ 448469 h 21600"/>
              <a:gd name="T2" fmla="*/ 941387 w 21600"/>
              <a:gd name="T3" fmla="*/ 448469 h 21600"/>
              <a:gd name="T4" fmla="*/ 941387 w 21600"/>
              <a:gd name="T5" fmla="*/ 448469 h 21600"/>
              <a:gd name="T6" fmla="*/ 941387 w 21600"/>
              <a:gd name="T7" fmla="*/ 4484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965"/>
                </a:lnTo>
                <a:lnTo>
                  <a:pt x="20552" y="965"/>
                </a:lnTo>
                <a:lnTo>
                  <a:pt x="20552" y="1787"/>
                </a:lnTo>
                <a:lnTo>
                  <a:pt x="1015" y="1787"/>
                </a:lnTo>
                <a:lnTo>
                  <a:pt x="1015" y="7770"/>
                </a:lnTo>
                <a:lnTo>
                  <a:pt x="20552" y="7770"/>
                </a:lnTo>
                <a:lnTo>
                  <a:pt x="20552" y="8668"/>
                </a:lnTo>
                <a:lnTo>
                  <a:pt x="0" y="8668"/>
                </a:lnTo>
                <a:lnTo>
                  <a:pt x="0" y="9490"/>
                </a:lnTo>
                <a:lnTo>
                  <a:pt x="21599" y="9490"/>
                </a:lnTo>
                <a:lnTo>
                  <a:pt x="21599" y="0"/>
                </a:lnTo>
                <a:lnTo>
                  <a:pt x="20552" y="0"/>
                </a:lnTo>
                <a:lnTo>
                  <a:pt x="0" y="0"/>
                </a:lnTo>
                <a:close/>
                <a:moveTo>
                  <a:pt x="0" y="9767"/>
                </a:moveTo>
                <a:lnTo>
                  <a:pt x="0" y="10866"/>
                </a:lnTo>
                <a:lnTo>
                  <a:pt x="19341" y="10866"/>
                </a:lnTo>
                <a:lnTo>
                  <a:pt x="19341" y="12032"/>
                </a:lnTo>
                <a:lnTo>
                  <a:pt x="951" y="12032"/>
                </a:lnTo>
                <a:lnTo>
                  <a:pt x="951" y="19401"/>
                </a:lnTo>
                <a:lnTo>
                  <a:pt x="19341" y="19401"/>
                </a:lnTo>
                <a:lnTo>
                  <a:pt x="19341" y="20500"/>
                </a:lnTo>
                <a:lnTo>
                  <a:pt x="0" y="20500"/>
                </a:lnTo>
                <a:lnTo>
                  <a:pt x="0" y="21599"/>
                </a:lnTo>
                <a:lnTo>
                  <a:pt x="20256" y="21599"/>
                </a:lnTo>
                <a:lnTo>
                  <a:pt x="20256" y="9767"/>
                </a:lnTo>
                <a:lnTo>
                  <a:pt x="19341" y="9767"/>
                </a:lnTo>
                <a:lnTo>
                  <a:pt x="0" y="97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100" dirty="0">
              <a:solidFill>
                <a:srgbClr val="777776"/>
              </a:solidFill>
              <a:cs typeface="+mn-ea"/>
              <a:sym typeface="+mn-lt"/>
            </a:endParaRPr>
          </a:p>
        </p:txBody>
      </p:sp>
      <p:cxnSp>
        <p:nvCxnSpPr>
          <p:cNvPr id="21" name="直接连接符 2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283585" y="341322"/>
            <a:ext cx="0" cy="59333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  <p:sp>
        <p:nvSpPr>
          <p:cNvPr id="23" name="文本框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1531937" y="407157"/>
            <a:ext cx="1006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b="1" dirty="0">
                <a:solidFill>
                  <a:srgbClr val="E6C9A8"/>
                </a:solidFill>
                <a:sym typeface="+mn-lt"/>
              </a:rPr>
              <a:t>結論</a:t>
            </a:r>
            <a:endParaRPr lang="zh-CN" altLang="en-US" sz="2400" b="1" dirty="0">
              <a:solidFill>
                <a:srgbClr val="E6C9A8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70859323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906966" y="2833223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4000" noProof="0" dirty="0">
                <a:solidFill>
                  <a:schemeClr val="accent1"/>
                </a:solidFill>
                <a:cs typeface="+mn-ea"/>
                <a:sym typeface="+mn-lt"/>
              </a:rPr>
              <a:t>謝謝大家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8" name="直接连接符 1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999954" y="3694981"/>
            <a:ext cx="52082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8719106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/>
          <p:cNvGrpSpPr/>
          <p:nvPr/>
        </p:nvGrpSpPr>
        <p:grpSpPr>
          <a:xfrm>
            <a:off x="6763023" y="2010783"/>
            <a:ext cx="3115244" cy="594729"/>
            <a:chOff x="6232301" y="1405386"/>
            <a:chExt cx="3115244" cy="594729"/>
          </a:xfrm>
        </p:grpSpPr>
        <p:sp>
          <p:nvSpPr>
            <p:cNvPr id="6" name="文本框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 txBox="1"/>
            <p:nvPr/>
          </p:nvSpPr>
          <p:spPr>
            <a:xfrm>
              <a:off x="7367516" y="1440443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b="1" dirty="0">
                  <a:solidFill>
                    <a:schemeClr val="accent1"/>
                  </a:solidFill>
                  <a:cs typeface="+mn-ea"/>
                  <a:sym typeface="+mn-lt"/>
                </a:rPr>
                <a:t>資料預處理</a:t>
              </a:r>
              <a:endParaRPr lang="zh-CN" altLang="en-US" sz="28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cxnSp>
          <p:nvCxnSpPr>
            <p:cNvPr id="8" name="直接连接符 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CxnSpPr/>
            <p:nvPr/>
          </p:nvCxnSpPr>
          <p:spPr>
            <a:xfrm>
              <a:off x="7088560" y="1405386"/>
              <a:ext cx="0" cy="59333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 txBox="1"/>
            <p:nvPr/>
          </p:nvSpPr>
          <p:spPr>
            <a:xfrm>
              <a:off x="6232301" y="1415340"/>
              <a:ext cx="7056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cs typeface="+mn-ea"/>
                  <a:sym typeface="+mn-lt"/>
                </a:rPr>
                <a:t>0</a:t>
              </a:r>
              <a:r>
                <a:rPr lang="en-US" altLang="zh-TW" sz="3200" dirty="0">
                  <a:solidFill>
                    <a:schemeClr val="accent1"/>
                  </a:solidFill>
                  <a:cs typeface="+mn-ea"/>
                  <a:sym typeface="+mn-lt"/>
                </a:rPr>
                <a:t>2</a:t>
              </a:r>
              <a:r>
                <a:rPr lang="en-US" altLang="zh-CN" sz="3200" dirty="0">
                  <a:solidFill>
                    <a:schemeClr val="accent1"/>
                  </a:solidFill>
                  <a:cs typeface="+mn-ea"/>
                  <a:sym typeface="+mn-lt"/>
                </a:rPr>
                <a:t>.</a:t>
              </a:r>
              <a:endParaRPr lang="zh-CN" altLang="en-US" sz="32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5" name="文本框 24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2627023" y="2765116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目錄</a:t>
            </a:r>
            <a:endParaRPr lang="zh-CN" altLang="en-US" sz="40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cxnSp>
        <p:nvCxnSpPr>
          <p:cNvPr id="26" name="直接连接符 2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2969426" y="3558312"/>
            <a:ext cx="511582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  <p:grpSp>
        <p:nvGrpSpPr>
          <p:cNvPr id="29" name="群組 28"/>
          <p:cNvGrpSpPr/>
          <p:nvPr/>
        </p:nvGrpSpPr>
        <p:grpSpPr>
          <a:xfrm>
            <a:off x="6763023" y="5146042"/>
            <a:ext cx="2038026" cy="594729"/>
            <a:chOff x="6232301" y="1405386"/>
            <a:chExt cx="2038026" cy="594729"/>
          </a:xfrm>
        </p:grpSpPr>
        <p:sp>
          <p:nvSpPr>
            <p:cNvPr id="30" name="文本框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 txBox="1"/>
            <p:nvPr/>
          </p:nvSpPr>
          <p:spPr>
            <a:xfrm>
              <a:off x="7367516" y="1440443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b="1" dirty="0">
                  <a:solidFill>
                    <a:schemeClr val="accent1"/>
                  </a:solidFill>
                  <a:cs typeface="+mn-ea"/>
                  <a:sym typeface="+mn-lt"/>
                </a:rPr>
                <a:t>結論</a:t>
              </a:r>
              <a:endParaRPr lang="zh-CN" altLang="en-US" sz="28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cxnSp>
          <p:nvCxnSpPr>
            <p:cNvPr id="31" name="直接连接符 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CxnSpPr/>
            <p:nvPr/>
          </p:nvCxnSpPr>
          <p:spPr>
            <a:xfrm>
              <a:off x="7088560" y="1405386"/>
              <a:ext cx="0" cy="59333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 txBox="1"/>
            <p:nvPr/>
          </p:nvSpPr>
          <p:spPr>
            <a:xfrm>
              <a:off x="6232301" y="1415340"/>
              <a:ext cx="7056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cs typeface="+mn-ea"/>
                  <a:sym typeface="+mn-lt"/>
                </a:rPr>
                <a:t>0</a:t>
              </a:r>
              <a:r>
                <a:rPr lang="en-US" altLang="zh-TW" sz="3200" dirty="0">
                  <a:solidFill>
                    <a:schemeClr val="accent1"/>
                  </a:solidFill>
                  <a:cs typeface="+mn-ea"/>
                  <a:sym typeface="+mn-lt"/>
                </a:rPr>
                <a:t>5</a:t>
              </a:r>
              <a:r>
                <a:rPr lang="en-US" altLang="zh-CN" sz="3200" dirty="0">
                  <a:solidFill>
                    <a:schemeClr val="accent1"/>
                  </a:solidFill>
                  <a:cs typeface="+mn-ea"/>
                  <a:sym typeface="+mn-lt"/>
                </a:rPr>
                <a:t>.</a:t>
              </a:r>
              <a:endParaRPr lang="zh-CN" altLang="en-US" sz="32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3" name="群組 32"/>
          <p:cNvGrpSpPr/>
          <p:nvPr/>
        </p:nvGrpSpPr>
        <p:grpSpPr>
          <a:xfrm>
            <a:off x="6763023" y="4100957"/>
            <a:ext cx="2756172" cy="594729"/>
            <a:chOff x="6232301" y="1405386"/>
            <a:chExt cx="2756172" cy="594729"/>
          </a:xfrm>
        </p:grpSpPr>
        <p:sp>
          <p:nvSpPr>
            <p:cNvPr id="34" name="文本框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 txBox="1"/>
            <p:nvPr/>
          </p:nvSpPr>
          <p:spPr>
            <a:xfrm>
              <a:off x="7367516" y="144044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b="1" dirty="0">
                  <a:solidFill>
                    <a:schemeClr val="accent1"/>
                  </a:solidFill>
                  <a:cs typeface="+mn-ea"/>
                  <a:sym typeface="+mn-lt"/>
                </a:rPr>
                <a:t>分析結果</a:t>
              </a:r>
              <a:endParaRPr lang="zh-CN" altLang="en-US" sz="28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cxnSp>
          <p:nvCxnSpPr>
            <p:cNvPr id="35" name="直接连接符 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CxnSpPr/>
            <p:nvPr/>
          </p:nvCxnSpPr>
          <p:spPr>
            <a:xfrm>
              <a:off x="7088560" y="1405386"/>
              <a:ext cx="0" cy="59333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 txBox="1"/>
            <p:nvPr/>
          </p:nvSpPr>
          <p:spPr>
            <a:xfrm>
              <a:off x="6232301" y="1415340"/>
              <a:ext cx="7056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cs typeface="+mn-ea"/>
                  <a:sym typeface="+mn-lt"/>
                </a:rPr>
                <a:t>0</a:t>
              </a:r>
              <a:r>
                <a:rPr lang="en-US" altLang="zh-TW" sz="3200" dirty="0">
                  <a:solidFill>
                    <a:schemeClr val="accent1"/>
                  </a:solidFill>
                  <a:cs typeface="+mn-ea"/>
                  <a:sym typeface="+mn-lt"/>
                </a:rPr>
                <a:t>4</a:t>
              </a:r>
              <a:r>
                <a:rPr lang="en-US" altLang="zh-CN" sz="3200" dirty="0">
                  <a:solidFill>
                    <a:schemeClr val="accent1"/>
                  </a:solidFill>
                  <a:cs typeface="+mn-ea"/>
                  <a:sym typeface="+mn-lt"/>
                </a:rPr>
                <a:t>.</a:t>
              </a:r>
              <a:endParaRPr lang="zh-CN" altLang="en-US" sz="32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7" name="群組 36"/>
          <p:cNvGrpSpPr/>
          <p:nvPr/>
        </p:nvGrpSpPr>
        <p:grpSpPr>
          <a:xfrm>
            <a:off x="6763023" y="965696"/>
            <a:ext cx="3833390" cy="594729"/>
            <a:chOff x="6232301" y="1405386"/>
            <a:chExt cx="3833390" cy="594729"/>
          </a:xfrm>
        </p:grpSpPr>
        <p:sp>
          <p:nvSpPr>
            <p:cNvPr id="38" name="文本框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 txBox="1"/>
            <p:nvPr/>
          </p:nvSpPr>
          <p:spPr>
            <a:xfrm>
              <a:off x="7367516" y="1440443"/>
              <a:ext cx="26981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b="1" dirty="0">
                  <a:solidFill>
                    <a:schemeClr val="accent1"/>
                  </a:solidFill>
                  <a:cs typeface="+mn-ea"/>
                  <a:sym typeface="+mn-lt"/>
                </a:rPr>
                <a:t>資料介紹與目標</a:t>
              </a:r>
              <a:endParaRPr lang="zh-CN" altLang="en-US" sz="28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cxnSp>
          <p:nvCxnSpPr>
            <p:cNvPr id="39" name="直接连接符 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CxnSpPr/>
            <p:nvPr/>
          </p:nvCxnSpPr>
          <p:spPr>
            <a:xfrm>
              <a:off x="7088560" y="1405386"/>
              <a:ext cx="0" cy="59333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 txBox="1"/>
            <p:nvPr/>
          </p:nvSpPr>
          <p:spPr>
            <a:xfrm>
              <a:off x="6232301" y="1415340"/>
              <a:ext cx="7056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cs typeface="+mn-ea"/>
                  <a:sym typeface="+mn-lt"/>
                </a:rPr>
                <a:t>01.</a:t>
              </a:r>
              <a:endParaRPr lang="zh-CN" altLang="en-US" sz="32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1" name="群組 40"/>
          <p:cNvGrpSpPr/>
          <p:nvPr/>
        </p:nvGrpSpPr>
        <p:grpSpPr>
          <a:xfrm>
            <a:off x="6763023" y="3055870"/>
            <a:ext cx="3833390" cy="594729"/>
            <a:chOff x="6232301" y="1405386"/>
            <a:chExt cx="3833390" cy="594729"/>
          </a:xfrm>
        </p:grpSpPr>
        <p:sp>
          <p:nvSpPr>
            <p:cNvPr id="42" name="文本框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 txBox="1"/>
            <p:nvPr/>
          </p:nvSpPr>
          <p:spPr>
            <a:xfrm>
              <a:off x="7367516" y="1440443"/>
              <a:ext cx="26981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b="1" dirty="0">
                  <a:solidFill>
                    <a:schemeClr val="accent1"/>
                  </a:solidFill>
                  <a:cs typeface="+mn-ea"/>
                  <a:sym typeface="+mn-lt"/>
                </a:rPr>
                <a:t>模型選擇與建立</a:t>
              </a:r>
              <a:endParaRPr lang="zh-CN" altLang="en-US" sz="28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cxnSp>
          <p:nvCxnSpPr>
            <p:cNvPr id="43" name="直接连接符 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CxnSpPr/>
            <p:nvPr/>
          </p:nvCxnSpPr>
          <p:spPr>
            <a:xfrm>
              <a:off x="7088560" y="1405386"/>
              <a:ext cx="0" cy="59333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 txBox="1"/>
            <p:nvPr/>
          </p:nvSpPr>
          <p:spPr>
            <a:xfrm>
              <a:off x="6232301" y="1415340"/>
              <a:ext cx="7056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cs typeface="+mn-ea"/>
                  <a:sym typeface="+mn-lt"/>
                </a:rPr>
                <a:t>0</a:t>
              </a:r>
              <a:r>
                <a:rPr lang="en-US" altLang="zh-TW" sz="3200" dirty="0">
                  <a:solidFill>
                    <a:schemeClr val="accent1"/>
                  </a:solidFill>
                  <a:cs typeface="+mn-ea"/>
                  <a:sym typeface="+mn-lt"/>
                </a:rPr>
                <a:t>3</a:t>
              </a:r>
              <a:r>
                <a:rPr lang="en-US" altLang="zh-CN" sz="3200" dirty="0">
                  <a:solidFill>
                    <a:schemeClr val="accent1"/>
                  </a:solidFill>
                  <a:cs typeface="+mn-ea"/>
                  <a:sym typeface="+mn-lt"/>
                </a:rPr>
                <a:t>.</a:t>
              </a:r>
              <a:endParaRPr lang="zh-CN" altLang="en-US" sz="32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727961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>
            <a:spLocks noChangeArrowheads="1"/>
          </p:cNvSpPr>
          <p:nvPr/>
        </p:nvSpPr>
        <p:spPr bwMode="auto">
          <a:xfrm>
            <a:off x="1532782" y="4302832"/>
            <a:ext cx="635938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92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TW" altLang="en-US" sz="44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資料介紹與目標</a:t>
            </a:r>
            <a:endParaRPr lang="zh-CN" altLang="en-US" sz="4400" b="1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矩形 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/>
          <p:nvPr/>
        </p:nvSpPr>
        <p:spPr>
          <a:xfrm>
            <a:off x="1532782" y="2778009"/>
            <a:ext cx="13532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7200" dirty="0">
                <a:solidFill>
                  <a:schemeClr val="bg1"/>
                </a:solidFill>
                <a:cs typeface="+mn-ea"/>
                <a:sym typeface="+mn-lt"/>
              </a:rPr>
              <a:t>01.</a:t>
            </a:r>
            <a:endParaRPr lang="zh-CN" altLang="en-US" sz="7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3" name="直接连接符 1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106215" y="2904549"/>
            <a:ext cx="0" cy="242686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826323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接连接符 3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283585" y="341322"/>
            <a:ext cx="0" cy="59333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  <p:sp>
        <p:nvSpPr>
          <p:cNvPr id="42" name="文本框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1510769" y="407156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1"/>
                </a:solidFill>
                <a:cs typeface="+mn-ea"/>
                <a:sym typeface="+mn-lt"/>
              </a:rPr>
              <a:t>更多選擇更好？</a:t>
            </a:r>
            <a:endParaRPr lang="zh-CN" altLang="en-US" sz="24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5" name="AutoShape 24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4933185" y="5415401"/>
            <a:ext cx="2725693" cy="74280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kumimoji="1" lang="zh-TW" altLang="en-US" sz="2400" dirty="0">
                <a:solidFill>
                  <a:schemeClr val="bg1"/>
                </a:solidFill>
              </a:rPr>
              <a:t>哪種情況賣的更好</a:t>
            </a:r>
            <a:r>
              <a:rPr kumimoji="1" lang="en-US" altLang="zh-TW" sz="2400" dirty="0">
                <a:solidFill>
                  <a:schemeClr val="bg1"/>
                </a:solidFill>
              </a:rPr>
              <a:t>?</a:t>
            </a:r>
            <a:endParaRPr lang="en-US" altLang="zh-TW" sz="2400" dirty="0">
              <a:solidFill>
                <a:schemeClr val="bg1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477" y="1309223"/>
            <a:ext cx="4468053" cy="334987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878" y="2255076"/>
            <a:ext cx="2132569" cy="1458167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2630442" y="4820213"/>
            <a:ext cx="2463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solidFill>
                  <a:srgbClr val="FEFEFE"/>
                </a:solidFill>
              </a:rPr>
              <a:t>24</a:t>
            </a:r>
            <a:r>
              <a:rPr kumimoji="1" lang="zh-TW" altLang="en-US" sz="2400" dirty="0">
                <a:solidFill>
                  <a:srgbClr val="FEFEFE"/>
                </a:solidFill>
              </a:rPr>
              <a:t>種口味</a:t>
            </a:r>
            <a:endParaRPr kumimoji="1" lang="en-US" altLang="zh-TW" sz="2400" dirty="0">
              <a:solidFill>
                <a:srgbClr val="FEFEFE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8250581" y="4820213"/>
            <a:ext cx="2463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solidFill>
                  <a:srgbClr val="FEFEFE"/>
                </a:solidFill>
              </a:rPr>
              <a:t>6</a:t>
            </a:r>
            <a:r>
              <a:rPr kumimoji="1" lang="zh-TW" altLang="en-US" sz="2400" dirty="0">
                <a:solidFill>
                  <a:srgbClr val="FEFEFE"/>
                </a:solidFill>
              </a:rPr>
              <a:t>種口味</a:t>
            </a:r>
            <a:endParaRPr kumimoji="1" lang="en-US" altLang="zh-TW" sz="2400" dirty="0">
              <a:solidFill>
                <a:srgbClr val="FEFE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99324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5" name="AutoShape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 rot="5400000">
            <a:off x="3421460" y="3438922"/>
            <a:ext cx="3448050" cy="865981"/>
          </a:xfrm>
          <a:custGeom>
            <a:avLst/>
            <a:gdLst>
              <a:gd name="T0" fmla="*/ 3448050 w 21600"/>
              <a:gd name="T1" fmla="*/ 865981 h 21600"/>
              <a:gd name="T2" fmla="*/ 3448050 w 21600"/>
              <a:gd name="T3" fmla="*/ 865981 h 21600"/>
              <a:gd name="T4" fmla="*/ 3448050 w 21600"/>
              <a:gd name="T5" fmla="*/ 865981 h 21600"/>
              <a:gd name="T6" fmla="*/ 3448050 w 21600"/>
              <a:gd name="T7" fmla="*/ 86598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507"/>
                </a:moveTo>
                <a:lnTo>
                  <a:pt x="5402" y="0"/>
                </a:lnTo>
                <a:lnTo>
                  <a:pt x="16260" y="0"/>
                </a:lnTo>
                <a:lnTo>
                  <a:pt x="21599" y="21600"/>
                </a:lnTo>
                <a:lnTo>
                  <a:pt x="0" y="2150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66" name="AutoShape 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 rot="5400000">
            <a:off x="2915047" y="3806429"/>
            <a:ext cx="3474244" cy="127000"/>
          </a:xfrm>
          <a:custGeom>
            <a:avLst/>
            <a:gdLst>
              <a:gd name="T0" fmla="*/ 3474244 w 21600"/>
              <a:gd name="T1" fmla="*/ 127000 h 21600"/>
              <a:gd name="T2" fmla="*/ 3474244 w 21600"/>
              <a:gd name="T3" fmla="*/ 127000 h 21600"/>
              <a:gd name="T4" fmla="*/ 3474244 w 21600"/>
              <a:gd name="T5" fmla="*/ 127000 h 21600"/>
              <a:gd name="T6" fmla="*/ 3474244 w 21600"/>
              <a:gd name="T7" fmla="*/ 127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67" name="AutoShape 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 rot="5400000">
            <a:off x="4107260" y="3438922"/>
            <a:ext cx="3448050" cy="865981"/>
          </a:xfrm>
          <a:custGeom>
            <a:avLst/>
            <a:gdLst>
              <a:gd name="T0" fmla="*/ 3448050 w 21600"/>
              <a:gd name="T1" fmla="*/ 865981 h 21600"/>
              <a:gd name="T2" fmla="*/ 3448050 w 21600"/>
              <a:gd name="T3" fmla="*/ 865981 h 21600"/>
              <a:gd name="T4" fmla="*/ 3448050 w 21600"/>
              <a:gd name="T5" fmla="*/ 865981 h 21600"/>
              <a:gd name="T6" fmla="*/ 3448050 w 21600"/>
              <a:gd name="T7" fmla="*/ 86598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507"/>
                </a:moveTo>
                <a:lnTo>
                  <a:pt x="5402" y="0"/>
                </a:lnTo>
                <a:lnTo>
                  <a:pt x="16260" y="0"/>
                </a:lnTo>
                <a:lnTo>
                  <a:pt x="21599" y="21600"/>
                </a:lnTo>
                <a:lnTo>
                  <a:pt x="0" y="2150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68" name="AutoShape 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 rot="5400000">
            <a:off x="3600847" y="3806429"/>
            <a:ext cx="3474244" cy="127000"/>
          </a:xfrm>
          <a:custGeom>
            <a:avLst/>
            <a:gdLst>
              <a:gd name="T0" fmla="*/ 3474244 w 21600"/>
              <a:gd name="T1" fmla="*/ 127000 h 21600"/>
              <a:gd name="T2" fmla="*/ 3474244 w 21600"/>
              <a:gd name="T3" fmla="*/ 127000 h 21600"/>
              <a:gd name="T4" fmla="*/ 3474244 w 21600"/>
              <a:gd name="T5" fmla="*/ 127000 h 21600"/>
              <a:gd name="T6" fmla="*/ 3474244 w 21600"/>
              <a:gd name="T7" fmla="*/ 127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69" name="AutoShape 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 rot="5400000">
            <a:off x="4760516" y="3438922"/>
            <a:ext cx="3448050" cy="865982"/>
          </a:xfrm>
          <a:custGeom>
            <a:avLst/>
            <a:gdLst>
              <a:gd name="T0" fmla="*/ 3448050 w 21600"/>
              <a:gd name="T1" fmla="*/ 865982 h 21600"/>
              <a:gd name="T2" fmla="*/ 3448050 w 21600"/>
              <a:gd name="T3" fmla="*/ 865982 h 21600"/>
              <a:gd name="T4" fmla="*/ 3448050 w 21600"/>
              <a:gd name="T5" fmla="*/ 865982 h 21600"/>
              <a:gd name="T6" fmla="*/ 3448050 w 21600"/>
              <a:gd name="T7" fmla="*/ 865982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507"/>
                </a:moveTo>
                <a:lnTo>
                  <a:pt x="5402" y="0"/>
                </a:lnTo>
                <a:lnTo>
                  <a:pt x="16260" y="0"/>
                </a:lnTo>
                <a:lnTo>
                  <a:pt x="21599" y="21600"/>
                </a:lnTo>
                <a:lnTo>
                  <a:pt x="0" y="2150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70" name="AutoShape 1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 rot="5400000">
            <a:off x="4254897" y="3806429"/>
            <a:ext cx="3474244" cy="127000"/>
          </a:xfrm>
          <a:custGeom>
            <a:avLst/>
            <a:gdLst>
              <a:gd name="T0" fmla="*/ 3474244 w 21600"/>
              <a:gd name="T1" fmla="*/ 127000 h 21600"/>
              <a:gd name="T2" fmla="*/ 3474244 w 21600"/>
              <a:gd name="T3" fmla="*/ 127000 h 21600"/>
              <a:gd name="T4" fmla="*/ 3474244 w 21600"/>
              <a:gd name="T5" fmla="*/ 127000 h 21600"/>
              <a:gd name="T6" fmla="*/ 3474244 w 21600"/>
              <a:gd name="T7" fmla="*/ 127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71" name="AutoShape 1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 rot="5400000">
            <a:off x="5445522" y="3438922"/>
            <a:ext cx="3448050" cy="865981"/>
          </a:xfrm>
          <a:custGeom>
            <a:avLst/>
            <a:gdLst>
              <a:gd name="T0" fmla="*/ 3448050 w 21600"/>
              <a:gd name="T1" fmla="*/ 865981 h 21600"/>
              <a:gd name="T2" fmla="*/ 3448050 w 21600"/>
              <a:gd name="T3" fmla="*/ 865981 h 21600"/>
              <a:gd name="T4" fmla="*/ 3448050 w 21600"/>
              <a:gd name="T5" fmla="*/ 865981 h 21600"/>
              <a:gd name="T6" fmla="*/ 3448050 w 21600"/>
              <a:gd name="T7" fmla="*/ 86598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507"/>
                </a:moveTo>
                <a:lnTo>
                  <a:pt x="5402" y="0"/>
                </a:lnTo>
                <a:lnTo>
                  <a:pt x="16260" y="0"/>
                </a:lnTo>
                <a:lnTo>
                  <a:pt x="21599" y="21600"/>
                </a:lnTo>
                <a:lnTo>
                  <a:pt x="0" y="21507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72" name="AutoShape 1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 rot="5400000">
            <a:off x="4939507" y="3806032"/>
            <a:ext cx="3474244" cy="127794"/>
          </a:xfrm>
          <a:custGeom>
            <a:avLst/>
            <a:gdLst>
              <a:gd name="T0" fmla="*/ 3474244 w 21600"/>
              <a:gd name="T1" fmla="*/ 127794 h 21600"/>
              <a:gd name="T2" fmla="*/ 3474244 w 21600"/>
              <a:gd name="T3" fmla="*/ 127794 h 21600"/>
              <a:gd name="T4" fmla="*/ 3474244 w 21600"/>
              <a:gd name="T5" fmla="*/ 127794 h 21600"/>
              <a:gd name="T6" fmla="*/ 3474244 w 21600"/>
              <a:gd name="T7" fmla="*/ 1277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73" name="AutoShape 13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9814409" y="2042034"/>
            <a:ext cx="856213" cy="2873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5719" tIns="35719" rIns="35719" bIns="35719" anchor="ctr"/>
          <a:lstStyle/>
          <a:p>
            <a:pPr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b="1" dirty="0">
                <a:solidFill>
                  <a:prstClr val="white"/>
                </a:solidFill>
                <a:cs typeface="+mn-ea"/>
                <a:sym typeface="+mn-lt"/>
              </a:rPr>
              <a:t>Three</a:t>
            </a:r>
            <a:endParaRPr lang="en-US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74" name="AutoShape 14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8815387" y="2340328"/>
            <a:ext cx="2989897" cy="67706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r>
              <a:rPr lang="zh-TW" altLang="en-US" sz="1600" dirty="0">
                <a:solidFill>
                  <a:schemeClr val="bg1"/>
                </a:solidFill>
              </a:rPr>
              <a:t>透過團隊合作進行資料分析、創意發想，建立精準預測客戶購買行為模型。 </a:t>
            </a:r>
          </a:p>
        </p:txBody>
      </p:sp>
      <p:sp>
        <p:nvSpPr>
          <p:cNvPr id="66575" name="AutoShape 1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9960526" y="4163350"/>
            <a:ext cx="710096" cy="2873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5719" tIns="35719" rIns="35719" bIns="35719" anchor="ctr"/>
          <a:lstStyle/>
          <a:p>
            <a:pPr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b="1" dirty="0">
                <a:solidFill>
                  <a:prstClr val="white"/>
                </a:solidFill>
                <a:cs typeface="+mn-ea"/>
                <a:sym typeface="+mn-lt"/>
              </a:rPr>
              <a:t>Four</a:t>
            </a:r>
            <a:endParaRPr lang="en-US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76" name="AutoShape 1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8805863" y="4621277"/>
            <a:ext cx="3182937" cy="676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r>
              <a:rPr lang="zh-TW" altLang="en-US" sz="1600" dirty="0">
                <a:solidFill>
                  <a:schemeClr val="bg1"/>
                </a:solidFill>
              </a:rPr>
              <a:t>隨著大數據與人工智慧議題崛起，精準行銷已成為各企業重要發展技術，因此我們想使用所學金融與程式的知識，打造「商品推薦系統」 </a:t>
            </a:r>
            <a:r>
              <a:rPr lang="zh-TW" altLang="en-US" sz="1400" dirty="0">
                <a:solidFill>
                  <a:schemeClr val="bg1"/>
                </a:solidFill>
              </a:rPr>
              <a:t>。 </a:t>
            </a:r>
          </a:p>
        </p:txBody>
      </p:sp>
      <p:sp>
        <p:nvSpPr>
          <p:cNvPr id="66577" name="AutoShape 1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1702319" y="2329372"/>
            <a:ext cx="538032" cy="2873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5719" tIns="35719" rIns="35719" bIns="35719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b="1" dirty="0">
                <a:solidFill>
                  <a:prstClr val="white"/>
                </a:solidFill>
                <a:cs typeface="+mn-ea"/>
                <a:sym typeface="+mn-lt"/>
              </a:rPr>
              <a:t>One</a:t>
            </a:r>
            <a:endParaRPr lang="en-US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78" name="AutoShape 18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677532" y="2941241"/>
            <a:ext cx="2928539" cy="67706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1600" dirty="0">
                <a:solidFill>
                  <a:schemeClr val="bg1"/>
                </a:solidFill>
              </a:rPr>
              <a:t>壽險商品結構複雜，影響客戶購買商品的因素千百種，因此如何推薦適當商品給客戶往往是行銷的關鍵點</a:t>
            </a:r>
            <a:r>
              <a:rPr lang="zh-TW" altLang="en-US" sz="1400" dirty="0">
                <a:solidFill>
                  <a:schemeClr val="bg1"/>
                </a:solidFill>
              </a:rPr>
              <a:t>。</a:t>
            </a:r>
            <a:endParaRPr 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6579" name="AutoShape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1716414" y="4248980"/>
            <a:ext cx="594574" cy="2873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5719" tIns="35719" rIns="35719" bIns="35719" anchor="ctr"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b="1" dirty="0">
                <a:solidFill>
                  <a:prstClr val="white"/>
                </a:solidFill>
                <a:cs typeface="+mn-ea"/>
                <a:sym typeface="+mn-lt"/>
              </a:rPr>
              <a:t>Two</a:t>
            </a:r>
            <a:endParaRPr lang="en-US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6580" name="AutoShape 2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655165" y="4852194"/>
            <a:ext cx="2927028" cy="676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r>
              <a:rPr lang="zh-TW" altLang="en-US" sz="1600" dirty="0">
                <a:solidFill>
                  <a:schemeClr val="bg1"/>
                </a:solidFill>
              </a:rPr>
              <a:t>我們選用的資料為某金控提供之客戶特徵與購買商品之擬真資料，依據資料集提供之訓練組資料集，預測測試組資料集的客戶會購買哪一類商品。 </a:t>
            </a:r>
          </a:p>
        </p:txBody>
      </p:sp>
      <p:sp>
        <p:nvSpPr>
          <p:cNvPr id="66581" name="AutoShape 2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3759200" y="2627313"/>
            <a:ext cx="1165225" cy="627857"/>
          </a:xfrm>
          <a:custGeom>
            <a:avLst/>
            <a:gdLst>
              <a:gd name="T0" fmla="*/ 1165225 w 21600"/>
              <a:gd name="T1" fmla="*/ 898159 h 17774"/>
              <a:gd name="T2" fmla="*/ 1165225 w 21600"/>
              <a:gd name="T3" fmla="*/ 898159 h 17774"/>
              <a:gd name="T4" fmla="*/ 1165225 w 21600"/>
              <a:gd name="T5" fmla="*/ 898159 h 17774"/>
              <a:gd name="T6" fmla="*/ 1165225 w 21600"/>
              <a:gd name="T7" fmla="*/ 898159 h 1777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17774">
                <a:moveTo>
                  <a:pt x="21600" y="17774"/>
                </a:moveTo>
                <a:cubicBezTo>
                  <a:pt x="19352" y="1127"/>
                  <a:pt x="12152" y="-3826"/>
                  <a:pt x="0" y="2912"/>
                </a:cubicBezTo>
              </a:path>
            </a:pathLst>
          </a:custGeom>
          <a:noFill/>
          <a:ln w="25400" cap="flat" cmpd="sng">
            <a:solidFill>
              <a:schemeClr val="bg2">
                <a:lumMod val="90000"/>
              </a:schemeClr>
            </a:solidFill>
            <a:prstDash val="lgDash"/>
            <a:miter lim="0"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66582" name="Group 2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GrpSpPr>
            <a:grpSpLocks/>
          </p:cNvGrpSpPr>
          <p:nvPr/>
        </p:nvGrpSpPr>
        <p:grpSpPr bwMode="auto">
          <a:xfrm>
            <a:off x="4804569" y="3252788"/>
            <a:ext cx="285750" cy="285750"/>
            <a:chOff x="0" y="0"/>
            <a:chExt cx="571501" cy="571501"/>
          </a:xfrm>
        </p:grpSpPr>
        <p:sp>
          <p:nvSpPr>
            <p:cNvPr id="66583" name="AutoShape 23"/>
            <p:cNvSpPr>
              <a:spLocks/>
            </p:cNvSpPr>
            <p:nvPr/>
          </p:nvSpPr>
          <p:spPr bwMode="auto">
            <a:xfrm>
              <a:off x="0" y="0"/>
              <a:ext cx="571501" cy="571501"/>
            </a:xfrm>
            <a:custGeom>
              <a:avLst/>
              <a:gdLst>
                <a:gd name="T0" fmla="*/ 285736 w 19679"/>
                <a:gd name="T1" fmla="*/ 313645 h 19679"/>
                <a:gd name="T2" fmla="*/ 285736 w 19679"/>
                <a:gd name="T3" fmla="*/ 313645 h 19679"/>
                <a:gd name="T4" fmla="*/ 285736 w 19679"/>
                <a:gd name="T5" fmla="*/ 313645 h 19679"/>
                <a:gd name="T6" fmla="*/ 285736 w 19679"/>
                <a:gd name="T7" fmla="*/ 31364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FFFFFF">
                <a:alpha val="39607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2" name="AutoShape 24"/>
            <p:cNvSpPr>
              <a:spLocks/>
            </p:cNvSpPr>
            <p:nvPr/>
          </p:nvSpPr>
          <p:spPr bwMode="auto">
            <a:xfrm>
              <a:off x="109666" y="109666"/>
              <a:ext cx="352168" cy="352168"/>
            </a:xfrm>
            <a:custGeom>
              <a:avLst/>
              <a:gdLst>
                <a:gd name="T0" fmla="*/ 176075 w 19679"/>
                <a:gd name="T1" fmla="*/ 193273 h 19679"/>
                <a:gd name="T2" fmla="*/ 176075 w 19679"/>
                <a:gd name="T3" fmla="*/ 193273 h 19679"/>
                <a:gd name="T4" fmla="*/ 176075 w 19679"/>
                <a:gd name="T5" fmla="*/ 193273 h 19679"/>
                <a:gd name="T6" fmla="*/ 176075 w 19679"/>
                <a:gd name="T7" fmla="*/ 193273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6585" name="AutoShape 2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3759200" y="4629944"/>
            <a:ext cx="1766094" cy="379413"/>
          </a:xfrm>
          <a:custGeom>
            <a:avLst/>
            <a:gdLst>
              <a:gd name="T0" fmla="*/ 1766094 w 21600"/>
              <a:gd name="T1" fmla="*/ 379413 h 16434"/>
              <a:gd name="T2" fmla="*/ 1766094 w 21600"/>
              <a:gd name="T3" fmla="*/ 379413 h 16434"/>
              <a:gd name="T4" fmla="*/ 1766094 w 21600"/>
              <a:gd name="T5" fmla="*/ 379413 h 16434"/>
              <a:gd name="T6" fmla="*/ 1766094 w 21600"/>
              <a:gd name="T7" fmla="*/ 379413 h 1643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16434">
                <a:moveTo>
                  <a:pt x="21599" y="6913"/>
                </a:moveTo>
                <a:cubicBezTo>
                  <a:pt x="14930" y="21600"/>
                  <a:pt x="7730" y="19295"/>
                  <a:pt x="0" y="0"/>
                </a:cubicBezTo>
              </a:path>
            </a:pathLst>
          </a:custGeom>
          <a:noFill/>
          <a:ln w="25400" cap="flat" cmpd="sng">
            <a:solidFill>
              <a:schemeClr val="bg2">
                <a:lumMod val="90000"/>
              </a:schemeClr>
            </a:solidFill>
            <a:prstDash val="lgDash"/>
            <a:miter lim="0"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66584" name="Group 2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GrpSpPr>
            <a:grpSpLocks/>
          </p:cNvGrpSpPr>
          <p:nvPr/>
        </p:nvGrpSpPr>
        <p:grpSpPr bwMode="auto">
          <a:xfrm>
            <a:off x="5500688" y="4566444"/>
            <a:ext cx="285750" cy="285750"/>
            <a:chOff x="0" y="0"/>
            <a:chExt cx="571501" cy="571501"/>
          </a:xfrm>
        </p:grpSpPr>
        <p:sp>
          <p:nvSpPr>
            <p:cNvPr id="66587" name="AutoShape 27"/>
            <p:cNvSpPr>
              <a:spLocks/>
            </p:cNvSpPr>
            <p:nvPr/>
          </p:nvSpPr>
          <p:spPr bwMode="auto">
            <a:xfrm>
              <a:off x="0" y="0"/>
              <a:ext cx="571501" cy="571501"/>
            </a:xfrm>
            <a:custGeom>
              <a:avLst/>
              <a:gdLst>
                <a:gd name="T0" fmla="*/ 285736 w 19679"/>
                <a:gd name="T1" fmla="*/ 313645 h 19679"/>
                <a:gd name="T2" fmla="*/ 285736 w 19679"/>
                <a:gd name="T3" fmla="*/ 313645 h 19679"/>
                <a:gd name="T4" fmla="*/ 285736 w 19679"/>
                <a:gd name="T5" fmla="*/ 313645 h 19679"/>
                <a:gd name="T6" fmla="*/ 285736 w 19679"/>
                <a:gd name="T7" fmla="*/ 31364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FFFFFF">
                <a:alpha val="39607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" name="AutoShape 28"/>
            <p:cNvSpPr>
              <a:spLocks/>
            </p:cNvSpPr>
            <p:nvPr/>
          </p:nvSpPr>
          <p:spPr bwMode="auto">
            <a:xfrm>
              <a:off x="109666" y="109666"/>
              <a:ext cx="352168" cy="352168"/>
            </a:xfrm>
            <a:custGeom>
              <a:avLst/>
              <a:gdLst>
                <a:gd name="T0" fmla="*/ 176075 w 19679"/>
                <a:gd name="T1" fmla="*/ 193273 h 19679"/>
                <a:gd name="T2" fmla="*/ 176075 w 19679"/>
                <a:gd name="T3" fmla="*/ 193273 h 19679"/>
                <a:gd name="T4" fmla="*/ 176075 w 19679"/>
                <a:gd name="T5" fmla="*/ 193273 h 19679"/>
                <a:gd name="T6" fmla="*/ 176075 w 19679"/>
                <a:gd name="T7" fmla="*/ 193273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6589" name="AutoShape 2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7216775" y="2455863"/>
            <a:ext cx="1299369" cy="753269"/>
          </a:xfrm>
          <a:custGeom>
            <a:avLst/>
            <a:gdLst>
              <a:gd name="T0" fmla="*/ 1299369 w 21600"/>
              <a:gd name="T1" fmla="*/ 753269 h 17988"/>
              <a:gd name="T2" fmla="*/ 1299369 w 21600"/>
              <a:gd name="T3" fmla="*/ 753269 h 17988"/>
              <a:gd name="T4" fmla="*/ 1299369 w 21600"/>
              <a:gd name="T5" fmla="*/ 753269 h 17988"/>
              <a:gd name="T6" fmla="*/ 1299369 w 21600"/>
              <a:gd name="T7" fmla="*/ 753269 h 1798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17988">
                <a:moveTo>
                  <a:pt x="0" y="15532"/>
                </a:moveTo>
                <a:cubicBezTo>
                  <a:pt x="9780" y="21599"/>
                  <a:pt x="16980" y="16422"/>
                  <a:pt x="21599" y="0"/>
                </a:cubicBezTo>
              </a:path>
            </a:pathLst>
          </a:custGeom>
          <a:noFill/>
          <a:ln w="25400" cap="flat" cmpd="sng">
            <a:solidFill>
              <a:schemeClr val="bg2">
                <a:lumMod val="90000"/>
              </a:schemeClr>
            </a:solidFill>
            <a:prstDash val="lgDash"/>
            <a:miter lim="0"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66586" name="Group 3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GrpSpPr>
            <a:grpSpLocks/>
          </p:cNvGrpSpPr>
          <p:nvPr/>
        </p:nvGrpSpPr>
        <p:grpSpPr bwMode="auto">
          <a:xfrm>
            <a:off x="6945313" y="2901157"/>
            <a:ext cx="285750" cy="285750"/>
            <a:chOff x="0" y="0"/>
            <a:chExt cx="571501" cy="571501"/>
          </a:xfrm>
        </p:grpSpPr>
        <p:sp>
          <p:nvSpPr>
            <p:cNvPr id="66591" name="AutoShape 31"/>
            <p:cNvSpPr>
              <a:spLocks/>
            </p:cNvSpPr>
            <p:nvPr/>
          </p:nvSpPr>
          <p:spPr bwMode="auto">
            <a:xfrm>
              <a:off x="0" y="0"/>
              <a:ext cx="571501" cy="571501"/>
            </a:xfrm>
            <a:custGeom>
              <a:avLst/>
              <a:gdLst>
                <a:gd name="T0" fmla="*/ 285736 w 19679"/>
                <a:gd name="T1" fmla="*/ 313645 h 19679"/>
                <a:gd name="T2" fmla="*/ 285736 w 19679"/>
                <a:gd name="T3" fmla="*/ 313645 h 19679"/>
                <a:gd name="T4" fmla="*/ 285736 w 19679"/>
                <a:gd name="T5" fmla="*/ 313645 h 19679"/>
                <a:gd name="T6" fmla="*/ 285736 w 19679"/>
                <a:gd name="T7" fmla="*/ 31364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FFFFFF">
                <a:alpha val="39607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6592" name="AutoShape 32"/>
            <p:cNvSpPr>
              <a:spLocks/>
            </p:cNvSpPr>
            <p:nvPr/>
          </p:nvSpPr>
          <p:spPr bwMode="auto">
            <a:xfrm>
              <a:off x="109666" y="109666"/>
              <a:ext cx="352168" cy="352168"/>
            </a:xfrm>
            <a:custGeom>
              <a:avLst/>
              <a:gdLst>
                <a:gd name="T0" fmla="*/ 176075 w 19679"/>
                <a:gd name="T1" fmla="*/ 193273 h 19679"/>
                <a:gd name="T2" fmla="*/ 176075 w 19679"/>
                <a:gd name="T3" fmla="*/ 193273 h 19679"/>
                <a:gd name="T4" fmla="*/ 176075 w 19679"/>
                <a:gd name="T5" fmla="*/ 193273 h 19679"/>
                <a:gd name="T6" fmla="*/ 176075 w 19679"/>
                <a:gd name="T7" fmla="*/ 193273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6593" name="AutoShape 33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6438900" y="4158457"/>
            <a:ext cx="2077244" cy="509588"/>
          </a:xfrm>
          <a:custGeom>
            <a:avLst/>
            <a:gdLst>
              <a:gd name="T0" fmla="*/ 2077244 w 21600"/>
              <a:gd name="T1" fmla="*/ 509557 h 16569"/>
              <a:gd name="T2" fmla="*/ 2077244 w 21600"/>
              <a:gd name="T3" fmla="*/ 509557 h 16569"/>
              <a:gd name="T4" fmla="*/ 2077244 w 21600"/>
              <a:gd name="T5" fmla="*/ 509557 h 16569"/>
              <a:gd name="T6" fmla="*/ 2077244 w 21600"/>
              <a:gd name="T7" fmla="*/ 509557 h 1656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16569">
                <a:moveTo>
                  <a:pt x="0" y="0"/>
                </a:moveTo>
                <a:cubicBezTo>
                  <a:pt x="5788" y="18793"/>
                  <a:pt x="12988" y="21599"/>
                  <a:pt x="21599" y="8418"/>
                </a:cubicBezTo>
              </a:path>
            </a:pathLst>
          </a:custGeom>
          <a:noFill/>
          <a:ln w="25400" cap="flat" cmpd="sng">
            <a:solidFill>
              <a:schemeClr val="bg2">
                <a:lumMod val="90000"/>
              </a:schemeClr>
            </a:solidFill>
            <a:prstDash val="lgDash"/>
            <a:miter lim="0"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 algn="r" defTabSz="22860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id-ID" sz="14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66588" name="Group 34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GrpSpPr>
            <a:grpSpLocks/>
          </p:cNvGrpSpPr>
          <p:nvPr/>
        </p:nvGrpSpPr>
        <p:grpSpPr bwMode="auto">
          <a:xfrm>
            <a:off x="6199982" y="3910013"/>
            <a:ext cx="285750" cy="285750"/>
            <a:chOff x="0" y="0"/>
            <a:chExt cx="571501" cy="571501"/>
          </a:xfrm>
        </p:grpSpPr>
        <p:sp>
          <p:nvSpPr>
            <p:cNvPr id="66595" name="AutoShape 35"/>
            <p:cNvSpPr>
              <a:spLocks/>
            </p:cNvSpPr>
            <p:nvPr/>
          </p:nvSpPr>
          <p:spPr bwMode="auto">
            <a:xfrm>
              <a:off x="0" y="0"/>
              <a:ext cx="571501" cy="571501"/>
            </a:xfrm>
            <a:custGeom>
              <a:avLst/>
              <a:gdLst>
                <a:gd name="T0" fmla="*/ 285736 w 19679"/>
                <a:gd name="T1" fmla="*/ 313645 h 19679"/>
                <a:gd name="T2" fmla="*/ 285736 w 19679"/>
                <a:gd name="T3" fmla="*/ 313645 h 19679"/>
                <a:gd name="T4" fmla="*/ 285736 w 19679"/>
                <a:gd name="T5" fmla="*/ 313645 h 19679"/>
                <a:gd name="T6" fmla="*/ 285736 w 19679"/>
                <a:gd name="T7" fmla="*/ 31364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FFFFFF">
                <a:alpha val="39607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66596" name="AutoShape 36"/>
            <p:cNvSpPr>
              <a:spLocks/>
            </p:cNvSpPr>
            <p:nvPr/>
          </p:nvSpPr>
          <p:spPr bwMode="auto">
            <a:xfrm>
              <a:off x="109666" y="109666"/>
              <a:ext cx="352168" cy="352168"/>
            </a:xfrm>
            <a:custGeom>
              <a:avLst/>
              <a:gdLst>
                <a:gd name="T0" fmla="*/ 176075 w 19679"/>
                <a:gd name="T1" fmla="*/ 193273 h 19679"/>
                <a:gd name="T2" fmla="*/ 176075 w 19679"/>
                <a:gd name="T3" fmla="*/ 193273 h 19679"/>
                <a:gd name="T4" fmla="*/ 176075 w 19679"/>
                <a:gd name="T5" fmla="*/ 193273 h 19679"/>
                <a:gd name="T6" fmla="*/ 176075 w 19679"/>
                <a:gd name="T7" fmla="*/ 193273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r" defTabSz="22860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36" name="直接连接符 3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283585" y="341322"/>
            <a:ext cx="0" cy="59333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  <p:sp>
        <p:nvSpPr>
          <p:cNvPr id="38" name="文本框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1510769" y="40715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1"/>
                </a:solidFill>
                <a:cs typeface="+mn-ea"/>
                <a:sym typeface="+mn-lt"/>
              </a:rPr>
              <a:t>目標</a:t>
            </a:r>
            <a:endParaRPr lang="zh-CN" altLang="en-US" sz="24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418396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 noGrp="1"/>
          </p:cNvSpPr>
          <p:nvPr>
            <p:ph type="ftr" sz="quarter" idx="4294967295"/>
          </p:nvPr>
        </p:nvSpPr>
        <p:spPr>
          <a:xfrm>
            <a:off x="5785527" y="5577318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d-ID">
                <a:cs typeface="+mn-ea"/>
                <a:sym typeface="+mn-lt"/>
              </a:rPr>
              <a:t>Presentation Title</a:t>
            </a:r>
          </a:p>
        </p:txBody>
      </p:sp>
      <p:sp>
        <p:nvSpPr>
          <p:cNvPr id="3" name="Slide Number Placeholder 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 noGrp="1"/>
          </p:cNvSpPr>
          <p:nvPr>
            <p:ph type="sldNum" sz="quarter" idx="4294967295"/>
          </p:nvPr>
        </p:nvSpPr>
        <p:spPr>
          <a:xfrm>
            <a:off x="11136560" y="6376988"/>
            <a:ext cx="576064" cy="365125"/>
          </a:xfrm>
          <a:prstGeom prst="rect">
            <a:avLst/>
          </a:prstGeom>
        </p:spPr>
        <p:txBody>
          <a:bodyPr/>
          <a:lstStyle/>
          <a:p>
            <a:fld id="{E40FE45C-FE65-443D-905E-DEBEAD5F83D9}" type="slidenum">
              <a:rPr lang="id-ID" smtClean="0">
                <a:cs typeface="+mn-ea"/>
                <a:sym typeface="+mn-lt"/>
              </a:rPr>
              <a:pPr/>
              <a:t>6</a:t>
            </a:fld>
            <a:endParaRPr lang="id-ID">
              <a:cs typeface="+mn-ea"/>
              <a:sym typeface="+mn-lt"/>
            </a:endParaRPr>
          </a:p>
        </p:txBody>
      </p:sp>
      <p:sp>
        <p:nvSpPr>
          <p:cNvPr id="126986" name="AutoShape 1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-1351747" y="6301006"/>
            <a:ext cx="8895557" cy="49768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目標 </a:t>
            </a:r>
            <a:r>
              <a:rPr lang="en-US" altLang="zh-TW" dirty="0">
                <a:solidFill>
                  <a:schemeClr val="bg1"/>
                </a:solidFill>
              </a:rPr>
              <a:t>&gt;</a:t>
            </a:r>
            <a:r>
              <a:rPr lang="zh-TW" altLang="en-US" dirty="0">
                <a:solidFill>
                  <a:schemeClr val="bg1"/>
                </a:solidFill>
              </a:rPr>
              <a:t> 預測顧客會購買的商品類別</a:t>
            </a:r>
          </a:p>
        </p:txBody>
      </p:sp>
      <p:grpSp>
        <p:nvGrpSpPr>
          <p:cNvPr id="12" name="群組 11"/>
          <p:cNvGrpSpPr/>
          <p:nvPr/>
        </p:nvGrpSpPr>
        <p:grpSpPr>
          <a:xfrm>
            <a:off x="5785527" y="341322"/>
            <a:ext cx="5959398" cy="290751"/>
            <a:chOff x="848519" y="1892300"/>
            <a:chExt cx="2098675" cy="838994"/>
          </a:xfrm>
          <a:solidFill>
            <a:schemeClr val="accent2"/>
          </a:solidFill>
        </p:grpSpPr>
        <p:sp>
          <p:nvSpPr>
            <p:cNvPr id="126987" name="AutoShape 1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848519" y="1892300"/>
              <a:ext cx="2098675" cy="838994"/>
            </a:xfrm>
            <a:custGeom>
              <a:avLst/>
              <a:gdLst>
                <a:gd name="T0" fmla="*/ 2098675 w 21600"/>
                <a:gd name="T1" fmla="*/ 838994 h 21600"/>
                <a:gd name="T2" fmla="*/ 2098675 w 21600"/>
                <a:gd name="T3" fmla="*/ 838994 h 21600"/>
                <a:gd name="T4" fmla="*/ 2098675 w 21600"/>
                <a:gd name="T5" fmla="*/ 838994 h 21600"/>
                <a:gd name="T6" fmla="*/ 2098675 w 21600"/>
                <a:gd name="T7" fmla="*/ 8389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endParaRPr lang="id-ID" sz="900" dirty="0">
                <a:cs typeface="+mn-ea"/>
                <a:sym typeface="+mn-lt"/>
              </a:endParaRPr>
            </a:p>
          </p:txBody>
        </p:sp>
        <p:sp>
          <p:nvSpPr>
            <p:cNvPr id="126992" name="AutoShape 1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1122363" y="2062957"/>
              <a:ext cx="1550194" cy="4976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defTabSz="412750">
                <a:defRPr/>
              </a:pPr>
              <a:r>
                <a:rPr lang="zh-TW" altLang="en-US" sz="1200" dirty="0">
                  <a:solidFill>
                    <a:schemeClr val="bg1"/>
                  </a:solidFill>
                </a:rPr>
                <a:t>客戶購買商品時的資料 </a:t>
              </a:r>
              <a:endParaRPr lang="en-US" sz="9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" name="群組 12"/>
          <p:cNvGrpSpPr/>
          <p:nvPr/>
        </p:nvGrpSpPr>
        <p:grpSpPr>
          <a:xfrm>
            <a:off x="5786975" y="4067317"/>
            <a:ext cx="5957950" cy="240189"/>
            <a:chOff x="2947194" y="4350544"/>
            <a:chExt cx="2098675" cy="839788"/>
          </a:xfrm>
        </p:grpSpPr>
        <p:sp>
          <p:nvSpPr>
            <p:cNvPr id="126988" name="AutoShape 1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2947194" y="4350544"/>
              <a:ext cx="2098675" cy="839788"/>
            </a:xfrm>
            <a:custGeom>
              <a:avLst/>
              <a:gdLst>
                <a:gd name="T0" fmla="*/ 2098675 w 21600"/>
                <a:gd name="T1" fmla="*/ 839788 h 21600"/>
                <a:gd name="T2" fmla="*/ 2098675 w 21600"/>
                <a:gd name="T3" fmla="*/ 839788 h 21600"/>
                <a:gd name="T4" fmla="*/ 2098675 w 21600"/>
                <a:gd name="T5" fmla="*/ 839788 h 21600"/>
                <a:gd name="T6" fmla="*/ 2098675 w 21600"/>
                <a:gd name="T7" fmla="*/ 83978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endParaRPr lang="id-ID" sz="900" dirty="0">
                <a:cs typeface="+mn-ea"/>
                <a:sym typeface="+mn-lt"/>
              </a:endParaRPr>
            </a:p>
          </p:txBody>
        </p:sp>
        <p:sp>
          <p:nvSpPr>
            <p:cNvPr id="126995" name="AutoShape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3221832" y="4521200"/>
              <a:ext cx="1549400" cy="4984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defTabSz="412750">
                <a:defRPr/>
              </a:pPr>
              <a:r>
                <a:rPr lang="zh-TW" altLang="en-US" sz="1200" dirty="0">
                  <a:solidFill>
                    <a:schemeClr val="bg1"/>
                  </a:solidFill>
                </a:rPr>
                <a:t>客戶過去各類別購買狀態 </a:t>
              </a:r>
              <a:endParaRPr lang="en-US" sz="9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22" name="直接连接符 2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283585" y="341322"/>
            <a:ext cx="0" cy="59333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  <p:sp>
        <p:nvSpPr>
          <p:cNvPr id="24" name="文本框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1510769" y="40715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1"/>
                </a:solidFill>
                <a:cs typeface="+mn-ea"/>
                <a:sym typeface="+mn-lt"/>
              </a:rPr>
              <a:t>資料介紹</a:t>
            </a:r>
            <a:endParaRPr lang="zh-CN" altLang="en-US" sz="24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graphicFrame>
        <p:nvGraphicFramePr>
          <p:cNvPr id="32" name="內容版面配置區 4">
            <a:extLst>
              <a:ext uri="{FF2B5EF4-FFF2-40B4-BE49-F238E27FC236}">
                <a16:creationId xmlns:a16="http://schemas.microsoft.com/office/drawing/2014/main" id="{E8EE3E9F-82BC-8D4A-A1D7-823FBC0AF4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2705046"/>
              </p:ext>
            </p:extLst>
          </p:nvPr>
        </p:nvGraphicFramePr>
        <p:xfrm>
          <a:off x="5785527" y="632074"/>
          <a:ext cx="5959398" cy="32245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8201">
                  <a:extLst>
                    <a:ext uri="{9D8B030D-6E8A-4147-A177-3AD203B41FA5}">
                      <a16:colId xmlns:a16="http://schemas.microsoft.com/office/drawing/2014/main" val="1687277405"/>
                    </a:ext>
                  </a:extLst>
                </a:gridCol>
                <a:gridCol w="1978025">
                  <a:extLst>
                    <a:ext uri="{9D8B030D-6E8A-4147-A177-3AD203B41FA5}">
                      <a16:colId xmlns:a16="http://schemas.microsoft.com/office/drawing/2014/main" val="3114073410"/>
                    </a:ext>
                  </a:extLst>
                </a:gridCol>
                <a:gridCol w="361950">
                  <a:extLst>
                    <a:ext uri="{9D8B030D-6E8A-4147-A177-3AD203B41FA5}">
                      <a16:colId xmlns:a16="http://schemas.microsoft.com/office/drawing/2014/main" val="383327671"/>
                    </a:ext>
                  </a:extLst>
                </a:gridCol>
                <a:gridCol w="2791222">
                  <a:extLst>
                    <a:ext uri="{9D8B030D-6E8A-4147-A177-3AD203B41FA5}">
                      <a16:colId xmlns:a16="http://schemas.microsoft.com/office/drawing/2014/main" val="3039687290"/>
                    </a:ext>
                  </a:extLst>
                </a:gridCol>
              </a:tblGrid>
              <a:tr h="219857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欄位</a:t>
                      </a:r>
                      <a:endParaRPr lang="zh-TW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中文名稱</a:t>
                      </a:r>
                      <a:endParaRPr lang="zh-TW" altLang="en-US" sz="11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類型</a:t>
                      </a:r>
                      <a:endParaRPr lang="zh-TW" altLang="en-US" sz="11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備註</a:t>
                      </a:r>
                      <a:endParaRPr lang="zh-TW" altLang="en-US" sz="11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65407027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 dirty="0">
                          <a:effectLst/>
                        </a:rPr>
                        <a:t>CUST_ID</a:t>
                      </a:r>
                      <a:endParaRPr lang="en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客戶編號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字元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　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58549603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BUY_TYPE</a:t>
                      </a:r>
                      <a:endParaRPr lang="en" sz="1100" b="0" i="0" u="none" strike="noStrike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當次購買商品類別</a:t>
                      </a:r>
                      <a:r>
                        <a:rPr lang="en-US" altLang="zh-TW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zh-TW" alt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預測變數</a:t>
                      </a:r>
                      <a:r>
                        <a:rPr lang="en-US" altLang="zh-TW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en-US" altLang="zh-TW" sz="1100" b="0" i="0" u="none" strike="noStrike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solidFill>
                            <a:srgbClr val="FF0000"/>
                          </a:solidFill>
                          <a:effectLst/>
                        </a:rPr>
                        <a:t>字元</a:t>
                      </a:r>
                      <a:endParaRPr lang="zh-TW" altLang="en-US" sz="1100" b="0" i="0" u="none" strike="noStrike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共七種商品類別，並已轉換為代碼</a:t>
                      </a:r>
                      <a:endParaRPr lang="zh-TW" alt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21146610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AGE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客戶年齡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字元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以</a:t>
                      </a:r>
                      <a:r>
                        <a:rPr lang="en-US" altLang="zh-TW" sz="1100" u="none" strike="noStrike" dirty="0">
                          <a:effectLst/>
                        </a:rPr>
                        <a:t>5</a:t>
                      </a:r>
                      <a:r>
                        <a:rPr lang="zh-TW" altLang="en-US" sz="1100" u="none" strike="noStrike" dirty="0">
                          <a:effectLst/>
                        </a:rPr>
                        <a:t>歲為一檻，並已轉換為代碼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4690021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SEX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客戶性別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字元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已轉換為代碼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03181032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HEIGHT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客戶身高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數字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標準化處理後數值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81489168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 dirty="0">
                          <a:effectLst/>
                        </a:rPr>
                        <a:t>WEIGHT</a:t>
                      </a:r>
                      <a:endParaRPr lang="en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客戶體重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數字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標準化處理後數值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27072888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OCCUPATION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客戶職業類別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字元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已轉換為代碼</a:t>
                      </a:r>
                      <a:r>
                        <a:rPr lang="en-US" altLang="zh-TW" sz="1100" u="none" strike="noStrike" dirty="0">
                          <a:effectLst/>
                        </a:rPr>
                        <a:t>(</a:t>
                      </a:r>
                      <a:r>
                        <a:rPr lang="zh-TW" altLang="en-US" sz="1100" u="none" strike="noStrike" dirty="0">
                          <a:effectLst/>
                        </a:rPr>
                        <a:t>前</a:t>
                      </a:r>
                      <a:r>
                        <a:rPr lang="en-US" altLang="zh-TW" sz="1100" u="none" strike="noStrike" dirty="0">
                          <a:effectLst/>
                        </a:rPr>
                        <a:t>1</a:t>
                      </a:r>
                      <a:r>
                        <a:rPr lang="zh-TW" altLang="en-US" sz="1100" u="none" strike="noStrike" dirty="0">
                          <a:effectLst/>
                        </a:rPr>
                        <a:t>碼為大分類</a:t>
                      </a:r>
                      <a:r>
                        <a:rPr lang="en-US" altLang="zh-TW" sz="1100" u="none" strike="noStrike" dirty="0">
                          <a:effectLst/>
                        </a:rPr>
                        <a:t>)</a:t>
                      </a:r>
                      <a:endParaRPr lang="en-US" altLang="zh-TW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39247339"/>
                  </a:ext>
                </a:extLst>
              </a:tr>
              <a:tr h="219857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CHILD_NUM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客戶的小孩數量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數字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　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87131681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BUY_MONTH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客戶購買月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數字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　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59022493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BUY_YEAR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客戶購買年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數字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　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55334471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CITY_CODE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通訊城市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字元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已轉換為代碼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58630798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BUDGET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預算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數字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標準化處理後數值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7769102"/>
                  </a:ext>
                </a:extLst>
              </a:tr>
              <a:tr h="232071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 dirty="0">
                          <a:effectLst/>
                        </a:rPr>
                        <a:t>MARRIAGE</a:t>
                      </a:r>
                      <a:endParaRPr lang="en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婚姻狀況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</a:rPr>
                        <a:t>字元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</a:rPr>
                        <a:t>已轉換為代碼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38241839"/>
                  </a:ext>
                </a:extLst>
              </a:tr>
            </a:tbl>
          </a:graphicData>
        </a:graphic>
      </p:graphicFrame>
      <p:graphicFrame>
        <p:nvGraphicFramePr>
          <p:cNvPr id="33" name="內容版面配置區 3">
            <a:extLst>
              <a:ext uri="{FF2B5EF4-FFF2-40B4-BE49-F238E27FC236}">
                <a16:creationId xmlns:a16="http://schemas.microsoft.com/office/drawing/2014/main" id="{7E3F6C8C-5930-354A-9299-99F568916F4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7899137"/>
              </p:ext>
            </p:extLst>
          </p:nvPr>
        </p:nvGraphicFramePr>
        <p:xfrm>
          <a:off x="5786975" y="4307507"/>
          <a:ext cx="5957950" cy="2159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6276">
                  <a:extLst>
                    <a:ext uri="{9D8B030D-6E8A-4147-A177-3AD203B41FA5}">
                      <a16:colId xmlns:a16="http://schemas.microsoft.com/office/drawing/2014/main" val="3153600311"/>
                    </a:ext>
                  </a:extLst>
                </a:gridCol>
                <a:gridCol w="1707649">
                  <a:extLst>
                    <a:ext uri="{9D8B030D-6E8A-4147-A177-3AD203B41FA5}">
                      <a16:colId xmlns:a16="http://schemas.microsoft.com/office/drawing/2014/main" val="1216981889"/>
                    </a:ext>
                  </a:extLst>
                </a:gridCol>
                <a:gridCol w="465411">
                  <a:extLst>
                    <a:ext uri="{9D8B030D-6E8A-4147-A177-3AD203B41FA5}">
                      <a16:colId xmlns:a16="http://schemas.microsoft.com/office/drawing/2014/main" val="281497401"/>
                    </a:ext>
                  </a:extLst>
                </a:gridCol>
                <a:gridCol w="2258614">
                  <a:extLst>
                    <a:ext uri="{9D8B030D-6E8A-4147-A177-3AD203B41FA5}">
                      <a16:colId xmlns:a16="http://schemas.microsoft.com/office/drawing/2014/main" val="2127534060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欄位</a:t>
                      </a:r>
                      <a:endParaRPr lang="zh-TW" altLang="en-US" sz="105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中文名稱</a:t>
                      </a:r>
                      <a:endParaRPr lang="zh-TW" altLang="en-US" sz="105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類型</a:t>
                      </a:r>
                      <a:endParaRPr lang="zh-TW" altLang="en-US" sz="105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備註</a:t>
                      </a:r>
                      <a:endParaRPr lang="zh-TW" altLang="en-US" sz="105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4836996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 dirty="0">
                          <a:effectLst/>
                        </a:rPr>
                        <a:t>CUST_ID</a:t>
                      </a:r>
                      <a:endParaRPr lang="en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 dirty="0">
                          <a:effectLst/>
                        </a:rPr>
                        <a:t>客戶編號</a:t>
                      </a:r>
                      <a:endParaRPr lang="zh-TW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 dirty="0">
                          <a:effectLst/>
                        </a:rPr>
                        <a:t>字元</a:t>
                      </a:r>
                      <a:endParaRPr lang="zh-TW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　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16544120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BUY_TPY1_NUM_CLASS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過去</a:t>
                      </a:r>
                      <a:r>
                        <a:rPr lang="en" sz="1050" u="none" strike="noStrike">
                          <a:effectLst/>
                        </a:rPr>
                        <a:t>TYPE1</a:t>
                      </a:r>
                      <a:r>
                        <a:rPr lang="zh-TW" altLang="en-US" sz="1050" u="none" strike="noStrike">
                          <a:effectLst/>
                        </a:rPr>
                        <a:t>已購買件數區間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字元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 dirty="0">
                          <a:effectLst/>
                        </a:rPr>
                        <a:t>已轉換為代碼</a:t>
                      </a:r>
                      <a:endParaRPr lang="zh-TW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02397736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BUY_TPY2_NUM_CLASS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過去</a:t>
                      </a:r>
                      <a:r>
                        <a:rPr lang="en" sz="1050" u="none" strike="noStrike">
                          <a:effectLst/>
                        </a:rPr>
                        <a:t>TYPE2</a:t>
                      </a:r>
                      <a:r>
                        <a:rPr lang="zh-TW" altLang="en-US" sz="1050" u="none" strike="noStrike">
                          <a:effectLst/>
                        </a:rPr>
                        <a:t>已購買件數區間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字元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已轉換為代碼</a:t>
                      </a:r>
                      <a:r>
                        <a:rPr lang="en-US" altLang="zh-TW" sz="1050" u="none" strike="noStrike">
                          <a:effectLst/>
                        </a:rPr>
                        <a:t>(</a:t>
                      </a:r>
                      <a:r>
                        <a:rPr lang="zh-TW" altLang="en-US" sz="1050" u="none" strike="noStrike">
                          <a:effectLst/>
                        </a:rPr>
                        <a:t>同以上編碼</a:t>
                      </a:r>
                      <a:r>
                        <a:rPr lang="en-US" altLang="zh-TW" sz="1050" u="none" strike="noStrike">
                          <a:effectLst/>
                        </a:rPr>
                        <a:t>)</a:t>
                      </a:r>
                      <a:endParaRPr lang="en-US" altLang="zh-TW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6145793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BUY_TPY3_NUM_CLASS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過去</a:t>
                      </a:r>
                      <a:r>
                        <a:rPr lang="en" sz="1050" u="none" strike="noStrike">
                          <a:effectLst/>
                        </a:rPr>
                        <a:t>TYPE3</a:t>
                      </a:r>
                      <a:r>
                        <a:rPr lang="zh-TW" altLang="en-US" sz="1050" u="none" strike="noStrike">
                          <a:effectLst/>
                        </a:rPr>
                        <a:t>已購買件數區間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字元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已轉換為代碼</a:t>
                      </a:r>
                      <a:r>
                        <a:rPr lang="en-US" altLang="zh-TW" sz="1050" u="none" strike="noStrike">
                          <a:effectLst/>
                        </a:rPr>
                        <a:t>(</a:t>
                      </a:r>
                      <a:r>
                        <a:rPr lang="zh-TW" altLang="en-US" sz="1050" u="none" strike="noStrike">
                          <a:effectLst/>
                        </a:rPr>
                        <a:t>同以上編碼</a:t>
                      </a:r>
                      <a:r>
                        <a:rPr lang="en-US" altLang="zh-TW" sz="1050" u="none" strike="noStrike">
                          <a:effectLst/>
                        </a:rPr>
                        <a:t>)</a:t>
                      </a:r>
                      <a:endParaRPr lang="en-US" altLang="zh-TW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56252213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 dirty="0">
                          <a:effectLst/>
                        </a:rPr>
                        <a:t>BUY_TPY4_NUM_CLASS</a:t>
                      </a:r>
                      <a:endParaRPr lang="en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過去</a:t>
                      </a:r>
                      <a:r>
                        <a:rPr lang="en" sz="1050" u="none" strike="noStrike">
                          <a:effectLst/>
                        </a:rPr>
                        <a:t>TYPE4</a:t>
                      </a:r>
                      <a:r>
                        <a:rPr lang="zh-TW" altLang="en-US" sz="1050" u="none" strike="noStrike">
                          <a:effectLst/>
                        </a:rPr>
                        <a:t>已購買件數區間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字元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已轉換為代碼</a:t>
                      </a:r>
                      <a:r>
                        <a:rPr lang="en-US" altLang="zh-TW" sz="1050" u="none" strike="noStrike">
                          <a:effectLst/>
                        </a:rPr>
                        <a:t>(</a:t>
                      </a:r>
                      <a:r>
                        <a:rPr lang="zh-TW" altLang="en-US" sz="1050" u="none" strike="noStrike">
                          <a:effectLst/>
                        </a:rPr>
                        <a:t>同以上編碼</a:t>
                      </a:r>
                      <a:r>
                        <a:rPr lang="en-US" altLang="zh-TW" sz="1050" u="none" strike="noStrike">
                          <a:effectLst/>
                        </a:rPr>
                        <a:t>)</a:t>
                      </a:r>
                      <a:endParaRPr lang="en-US" altLang="zh-TW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619113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BUY_TPY5_NUM_CLASS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過去</a:t>
                      </a:r>
                      <a:r>
                        <a:rPr lang="en" sz="1050" u="none" strike="noStrike">
                          <a:effectLst/>
                        </a:rPr>
                        <a:t>TYPE5</a:t>
                      </a:r>
                      <a:r>
                        <a:rPr lang="zh-TW" altLang="en-US" sz="1050" u="none" strike="noStrike">
                          <a:effectLst/>
                        </a:rPr>
                        <a:t>已購買件數區間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字元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已轉換為代碼</a:t>
                      </a:r>
                      <a:r>
                        <a:rPr lang="en-US" altLang="zh-TW" sz="1050" u="none" strike="noStrike">
                          <a:effectLst/>
                        </a:rPr>
                        <a:t>(</a:t>
                      </a:r>
                      <a:r>
                        <a:rPr lang="zh-TW" altLang="en-US" sz="1050" u="none" strike="noStrike">
                          <a:effectLst/>
                        </a:rPr>
                        <a:t>同以上編碼</a:t>
                      </a:r>
                      <a:r>
                        <a:rPr lang="en-US" altLang="zh-TW" sz="1050" u="none" strike="noStrike">
                          <a:effectLst/>
                        </a:rPr>
                        <a:t>)</a:t>
                      </a:r>
                      <a:endParaRPr lang="en-US" altLang="zh-TW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76449343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>
                          <a:effectLst/>
                        </a:rPr>
                        <a:t>BUY_TPY6_NUM_CLASS</a:t>
                      </a:r>
                      <a:endParaRPr lang="en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過去</a:t>
                      </a:r>
                      <a:r>
                        <a:rPr lang="en" sz="1050" u="none" strike="noStrike">
                          <a:effectLst/>
                        </a:rPr>
                        <a:t>TYPE6</a:t>
                      </a:r>
                      <a:r>
                        <a:rPr lang="zh-TW" altLang="en-US" sz="1050" u="none" strike="noStrike">
                          <a:effectLst/>
                        </a:rPr>
                        <a:t>已購買件數區間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字元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已轉換為代碼</a:t>
                      </a:r>
                      <a:r>
                        <a:rPr lang="en-US" altLang="zh-TW" sz="1050" u="none" strike="noStrike">
                          <a:effectLst/>
                        </a:rPr>
                        <a:t>(</a:t>
                      </a:r>
                      <a:r>
                        <a:rPr lang="zh-TW" altLang="en-US" sz="1050" u="none" strike="noStrike">
                          <a:effectLst/>
                        </a:rPr>
                        <a:t>同以上編碼</a:t>
                      </a:r>
                      <a:r>
                        <a:rPr lang="en-US" altLang="zh-TW" sz="1050" u="none" strike="noStrike">
                          <a:effectLst/>
                        </a:rPr>
                        <a:t>)</a:t>
                      </a:r>
                      <a:endParaRPr lang="en-US" altLang="zh-TW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76433517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ctr"/>
                      <a:r>
                        <a:rPr lang="en" sz="1100" u="none" strike="noStrike" dirty="0">
                          <a:effectLst/>
                        </a:rPr>
                        <a:t>BUY_TPY7_NUM_CLASS</a:t>
                      </a:r>
                      <a:endParaRPr lang="en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過去</a:t>
                      </a:r>
                      <a:r>
                        <a:rPr lang="en" sz="1050" u="none" strike="noStrike">
                          <a:effectLst/>
                        </a:rPr>
                        <a:t>TYPE7</a:t>
                      </a:r>
                      <a:r>
                        <a:rPr lang="zh-TW" altLang="en-US" sz="1050" u="none" strike="noStrike">
                          <a:effectLst/>
                        </a:rPr>
                        <a:t>已購買件數區間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>
                          <a:effectLst/>
                        </a:rPr>
                        <a:t>字元</a:t>
                      </a:r>
                      <a:endParaRPr lang="zh-TW" altLang="en-US" sz="105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50" u="none" strike="noStrike" dirty="0">
                          <a:effectLst/>
                        </a:rPr>
                        <a:t>已轉換為代碼</a:t>
                      </a:r>
                      <a:r>
                        <a:rPr lang="en-US" altLang="zh-TW" sz="1050" u="none" strike="noStrike" dirty="0">
                          <a:effectLst/>
                        </a:rPr>
                        <a:t>(</a:t>
                      </a:r>
                      <a:r>
                        <a:rPr lang="zh-TW" altLang="en-US" sz="1050" u="none" strike="noStrike" dirty="0">
                          <a:effectLst/>
                        </a:rPr>
                        <a:t>同以上編碼</a:t>
                      </a:r>
                      <a:r>
                        <a:rPr lang="en-US" altLang="zh-TW" sz="1050" u="none" strike="noStrike" dirty="0">
                          <a:effectLst/>
                        </a:rPr>
                        <a:t>)</a:t>
                      </a:r>
                      <a:endParaRPr lang="en-US" altLang="zh-TW" sz="105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84754788"/>
                  </a:ext>
                </a:extLst>
              </a:tr>
            </a:tbl>
          </a:graphicData>
        </a:graphic>
      </p:graphicFrame>
      <p:graphicFrame>
        <p:nvGraphicFramePr>
          <p:cNvPr id="34" name="內容版面配置區 3">
            <a:extLst>
              <a:ext uri="{FF2B5EF4-FFF2-40B4-BE49-F238E27FC236}">
                <a16:creationId xmlns:a16="http://schemas.microsoft.com/office/drawing/2014/main" id="{BD423CDD-90E5-3A43-B3C9-1C5E115A69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8114006"/>
              </p:ext>
            </p:extLst>
          </p:nvPr>
        </p:nvGraphicFramePr>
        <p:xfrm>
          <a:off x="754374" y="1512002"/>
          <a:ext cx="4443268" cy="46892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75404">
                  <a:extLst>
                    <a:ext uri="{9D8B030D-6E8A-4147-A177-3AD203B41FA5}">
                      <a16:colId xmlns:a16="http://schemas.microsoft.com/office/drawing/2014/main" val="857823679"/>
                    </a:ext>
                  </a:extLst>
                </a:gridCol>
                <a:gridCol w="1341927">
                  <a:extLst>
                    <a:ext uri="{9D8B030D-6E8A-4147-A177-3AD203B41FA5}">
                      <a16:colId xmlns:a16="http://schemas.microsoft.com/office/drawing/2014/main" val="2626158618"/>
                    </a:ext>
                  </a:extLst>
                </a:gridCol>
                <a:gridCol w="311969">
                  <a:extLst>
                    <a:ext uri="{9D8B030D-6E8A-4147-A177-3AD203B41FA5}">
                      <a16:colId xmlns:a16="http://schemas.microsoft.com/office/drawing/2014/main" val="1701469616"/>
                    </a:ext>
                  </a:extLst>
                </a:gridCol>
                <a:gridCol w="1513968">
                  <a:extLst>
                    <a:ext uri="{9D8B030D-6E8A-4147-A177-3AD203B41FA5}">
                      <a16:colId xmlns:a16="http://schemas.microsoft.com/office/drawing/2014/main" val="139113085"/>
                    </a:ext>
                  </a:extLst>
                </a:gridCol>
              </a:tblGrid>
              <a:tr h="116427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欄位</a:t>
                      </a:r>
                      <a:endParaRPr lang="zh-TW" altLang="en-US" sz="7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中文名稱</a:t>
                      </a:r>
                      <a:endParaRPr lang="zh-TW" altLang="en-US" sz="7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類型</a:t>
                      </a:r>
                      <a:endParaRPr lang="zh-TW" altLang="en-US" sz="7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備註</a:t>
                      </a:r>
                      <a:endParaRPr lang="zh-TW" alt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915548213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CUST_ID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客戶編號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　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4170206592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BEHAVIOR_1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行為</a:t>
                      </a:r>
                      <a:r>
                        <a:rPr lang="en-US" altLang="zh-TW" sz="700" u="none" strike="noStrike">
                          <a:effectLst/>
                        </a:rPr>
                        <a:t>1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已轉換為代碼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634947083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 dirty="0">
                          <a:effectLst/>
                        </a:rPr>
                        <a:t>BEHAVIOR_2</a:t>
                      </a:r>
                      <a:endParaRPr lang="en" sz="8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行為</a:t>
                      </a:r>
                      <a:r>
                        <a:rPr lang="en-US" altLang="zh-TW" sz="700" u="none" strike="noStrike">
                          <a:effectLst/>
                        </a:rPr>
                        <a:t>2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508504055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BEHAVIOR_3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行為</a:t>
                      </a:r>
                      <a:r>
                        <a:rPr lang="en-US" altLang="zh-TW" sz="700" u="none" strike="noStrike">
                          <a:effectLst/>
                        </a:rPr>
                        <a:t>3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851595167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STATUS1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狀態</a:t>
                      </a:r>
                      <a:r>
                        <a:rPr lang="en-US" altLang="zh-TW" sz="700" u="none" strike="noStrike">
                          <a:effectLst/>
                        </a:rPr>
                        <a:t>1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294450058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 dirty="0">
                          <a:effectLst/>
                        </a:rPr>
                        <a:t>STATUS2</a:t>
                      </a:r>
                      <a:endParaRPr lang="en" sz="8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狀態</a:t>
                      </a:r>
                      <a:r>
                        <a:rPr lang="en-US" altLang="zh-TW" sz="700" u="none" strike="noStrike">
                          <a:effectLst/>
                        </a:rPr>
                        <a:t>2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2298059540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STATUS3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狀態</a:t>
                      </a:r>
                      <a:r>
                        <a:rPr lang="en-US" altLang="zh-TW" sz="700" u="none" strike="noStrike">
                          <a:effectLst/>
                        </a:rPr>
                        <a:t>3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003502630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STATUS4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狀態</a:t>
                      </a:r>
                      <a:r>
                        <a:rPr lang="en-US" altLang="zh-TW" sz="700" u="none" strike="noStrike">
                          <a:effectLst/>
                        </a:rPr>
                        <a:t>4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250985565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EDUCATION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教育程度</a:t>
                      </a:r>
                      <a:r>
                        <a:rPr lang="en-US" altLang="zh-TW" sz="700" u="none" strike="noStrike">
                          <a:effectLst/>
                        </a:rPr>
                        <a:t>/</a:t>
                      </a:r>
                      <a:r>
                        <a:rPr lang="zh-TW" altLang="en-US" sz="700" u="none" strike="noStrike">
                          <a:effectLst/>
                        </a:rPr>
                        <a:t>學歷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774522256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IS_NEWSLETTER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是否訂閱電子報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952511489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CHARGE_WAY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扣款方式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2102951314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IS_EMAIL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是否有</a:t>
                      </a:r>
                      <a:r>
                        <a:rPr lang="en" sz="700" u="none" strike="noStrike" dirty="0">
                          <a:effectLst/>
                        </a:rPr>
                        <a:t>E-MAIL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774695829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IS_PHONE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是否有手機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244258214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INTEREST1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個人興趣</a:t>
                      </a:r>
                      <a:r>
                        <a:rPr lang="en-US" altLang="zh-TW" sz="700" u="none" strike="noStrike">
                          <a:effectLst/>
                        </a:rPr>
                        <a:t>1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2632830194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INTEREST2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個人興趣</a:t>
                      </a:r>
                      <a:r>
                        <a:rPr lang="en-US" altLang="zh-TW" sz="700" u="none" strike="noStrike">
                          <a:effectLst/>
                        </a:rPr>
                        <a:t>2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108653320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INTEREST3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個人興趣</a:t>
                      </a:r>
                      <a:r>
                        <a:rPr lang="en-US" altLang="zh-TW" sz="700" u="none" strike="noStrike">
                          <a:effectLst/>
                        </a:rPr>
                        <a:t>3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790340799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INTEREST4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個人興趣</a:t>
                      </a:r>
                      <a:r>
                        <a:rPr lang="en-US" altLang="zh-TW" sz="700" u="none" strike="noStrike">
                          <a:effectLst/>
                        </a:rPr>
                        <a:t>4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已轉換為代碼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527629855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INTEREST5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個人興趣</a:t>
                      </a:r>
                      <a:r>
                        <a:rPr lang="en-US" altLang="zh-TW" sz="700" u="none" strike="noStrike">
                          <a:effectLst/>
                        </a:rPr>
                        <a:t>5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2087268907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INTEREST6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個人興趣</a:t>
                      </a:r>
                      <a:r>
                        <a:rPr lang="en-US" altLang="zh-TW" sz="700" u="none" strike="noStrike">
                          <a:effectLst/>
                        </a:rPr>
                        <a:t>6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55933735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INTEREST7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個人興趣</a:t>
                      </a:r>
                      <a:r>
                        <a:rPr lang="en-US" altLang="zh-TW" sz="700" u="none" strike="noStrike">
                          <a:effectLst/>
                        </a:rPr>
                        <a:t>7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537150678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INTEREST8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個人興趣</a:t>
                      </a:r>
                      <a:r>
                        <a:rPr lang="en-US" altLang="zh-TW" sz="700" u="none" strike="noStrike">
                          <a:effectLst/>
                        </a:rPr>
                        <a:t>8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097491543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INTEREST9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個人興趣</a:t>
                      </a:r>
                      <a:r>
                        <a:rPr lang="en-US" altLang="zh-TW" sz="700" u="none" strike="noStrike">
                          <a:effectLst/>
                        </a:rPr>
                        <a:t>9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50101306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INTEREST10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個人興趣</a:t>
                      </a:r>
                      <a:r>
                        <a:rPr lang="en-US" altLang="zh-TW" sz="700" u="none" strike="noStrike">
                          <a:effectLst/>
                        </a:rPr>
                        <a:t>10</a:t>
                      </a:r>
                      <a:endParaRPr lang="en-US" altLang="zh-TW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3127336991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IS_APP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是否使用行動</a:t>
                      </a:r>
                      <a:r>
                        <a:rPr lang="en" sz="700" u="none" strike="noStrike">
                          <a:effectLst/>
                        </a:rPr>
                        <a:t>APP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1341871851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IS_SPECIALMEMBER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是否具有特定資格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4123168317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PARENTS_DEAD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父母是否存在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4029446927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REAL_ESTATE_HAVE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是否有房地產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已轉換為代碼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2725043634"/>
                  </a:ext>
                </a:extLst>
              </a:tr>
              <a:tr h="16331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u="none" strike="noStrike">
                          <a:effectLst/>
                        </a:rPr>
                        <a:t>IS_MAJOR_INCOME</a:t>
                      </a:r>
                      <a:endParaRPr lang="en" sz="8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是否為家庭主要經濟來源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>
                          <a:effectLst/>
                        </a:rPr>
                        <a:t>字元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已轉換為代碼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934" marR="5934" marT="5934" marB="0" anchor="ctr"/>
                </a:tc>
                <a:extLst>
                  <a:ext uri="{0D108BD9-81ED-4DB2-BD59-A6C34878D82A}">
                    <a16:rowId xmlns:a16="http://schemas.microsoft.com/office/drawing/2014/main" val="2821837107"/>
                  </a:ext>
                </a:extLst>
              </a:tr>
            </a:tbl>
          </a:graphicData>
        </a:graphic>
      </p:graphicFrame>
      <p:grpSp>
        <p:nvGrpSpPr>
          <p:cNvPr id="35" name="群組 34"/>
          <p:cNvGrpSpPr/>
          <p:nvPr/>
        </p:nvGrpSpPr>
        <p:grpSpPr>
          <a:xfrm>
            <a:off x="754374" y="1211486"/>
            <a:ext cx="4443268" cy="290751"/>
            <a:chOff x="848519" y="1892300"/>
            <a:chExt cx="2098675" cy="838994"/>
          </a:xfrm>
        </p:grpSpPr>
        <p:sp>
          <p:nvSpPr>
            <p:cNvPr id="36" name="AutoShape 1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848519" y="1892300"/>
              <a:ext cx="2098675" cy="838994"/>
            </a:xfrm>
            <a:custGeom>
              <a:avLst/>
              <a:gdLst>
                <a:gd name="T0" fmla="*/ 2098675 w 21600"/>
                <a:gd name="T1" fmla="*/ 838994 h 21600"/>
                <a:gd name="T2" fmla="*/ 2098675 w 21600"/>
                <a:gd name="T3" fmla="*/ 838994 h 21600"/>
                <a:gd name="T4" fmla="*/ 2098675 w 21600"/>
                <a:gd name="T5" fmla="*/ 838994 h 21600"/>
                <a:gd name="T6" fmla="*/ 2098675 w 21600"/>
                <a:gd name="T7" fmla="*/ 8389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endParaRPr lang="id-ID" sz="900" dirty="0">
                <a:cs typeface="+mn-ea"/>
                <a:sym typeface="+mn-lt"/>
              </a:endParaRPr>
            </a:p>
          </p:txBody>
        </p:sp>
        <p:sp>
          <p:nvSpPr>
            <p:cNvPr id="37" name="AutoShape 1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1122363" y="2062957"/>
              <a:ext cx="1550194" cy="4976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defTabSz="412750">
                <a:defRPr/>
              </a:pPr>
              <a:r>
                <a:rPr lang="zh-TW" altLang="en-US" sz="1200" dirty="0"/>
                <a:t>客戶的行為與狀態屬性資料</a:t>
              </a:r>
              <a:endParaRPr lang="en-US" sz="900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044503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AutoShape 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6386725" y="3322546"/>
            <a:ext cx="2218532" cy="123825"/>
          </a:xfrm>
          <a:custGeom>
            <a:avLst/>
            <a:gdLst>
              <a:gd name="T0" fmla="*/ 2218532 w 21600"/>
              <a:gd name="T1" fmla="*/ 123825 h 21600"/>
              <a:gd name="T2" fmla="*/ 2218532 w 21600"/>
              <a:gd name="T3" fmla="*/ 123825 h 21600"/>
              <a:gd name="T4" fmla="*/ 2218532 w 21600"/>
              <a:gd name="T5" fmla="*/ 123825 h 21600"/>
              <a:gd name="T6" fmla="*/ 2218532 w 21600"/>
              <a:gd name="T7" fmla="*/ 12382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endParaRPr lang="id-ID" sz="900" dirty="0">
              <a:cs typeface="+mn-ea"/>
              <a:sym typeface="+mn-lt"/>
            </a:endParaRPr>
          </a:p>
        </p:txBody>
      </p:sp>
      <p:sp>
        <p:nvSpPr>
          <p:cNvPr id="128006" name="AutoShape 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8719595" y="3322546"/>
            <a:ext cx="2218531" cy="123825"/>
          </a:xfrm>
          <a:custGeom>
            <a:avLst/>
            <a:gdLst>
              <a:gd name="T0" fmla="*/ 2218531 w 21600"/>
              <a:gd name="T1" fmla="*/ 123825 h 21600"/>
              <a:gd name="T2" fmla="*/ 2218531 w 21600"/>
              <a:gd name="T3" fmla="*/ 123825 h 21600"/>
              <a:gd name="T4" fmla="*/ 2218531 w 21600"/>
              <a:gd name="T5" fmla="*/ 123825 h 21600"/>
              <a:gd name="T6" fmla="*/ 2218531 w 21600"/>
              <a:gd name="T7" fmla="*/ 12382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endParaRPr lang="id-ID" sz="900" dirty="0">
              <a:cs typeface="+mn-ea"/>
              <a:sym typeface="+mn-lt"/>
            </a:endParaRPr>
          </a:p>
        </p:txBody>
      </p:sp>
      <p:sp>
        <p:nvSpPr>
          <p:cNvPr id="128010" name="AutoShape 1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1283585" y="5974843"/>
            <a:ext cx="3992688" cy="121158"/>
          </a:xfrm>
          <a:custGeom>
            <a:avLst/>
            <a:gdLst>
              <a:gd name="T0" fmla="*/ 2218531 w 21600"/>
              <a:gd name="T1" fmla="*/ 123825 h 21600"/>
              <a:gd name="T2" fmla="*/ 2218531 w 21600"/>
              <a:gd name="T3" fmla="*/ 123825 h 21600"/>
              <a:gd name="T4" fmla="*/ 2218531 w 21600"/>
              <a:gd name="T5" fmla="*/ 123825 h 21600"/>
              <a:gd name="T6" fmla="*/ 2218531 w 21600"/>
              <a:gd name="T7" fmla="*/ 12382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endParaRPr lang="id-ID" sz="900" dirty="0">
              <a:cs typeface="+mn-ea"/>
              <a:sym typeface="+mn-lt"/>
            </a:endParaRPr>
          </a:p>
        </p:txBody>
      </p:sp>
      <p:pic>
        <p:nvPicPr>
          <p:cNvPr id="6" name="图片占位符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PicPr>
            <a:picLocks noGrp="1" noChangeAspect="1"/>
          </p:cNvPicPr>
          <p:nvPr>
            <p:ph type="pic" sz="quarter" idx="1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9" r="21699"/>
          <a:stretch>
            <a:fillRect/>
          </a:stretch>
        </p:blipFill>
        <p:spPr>
          <a:xfrm>
            <a:off x="1283585" y="1275307"/>
            <a:ext cx="3992688" cy="4699535"/>
          </a:xfrm>
        </p:spPr>
      </p:pic>
      <p:sp>
        <p:nvSpPr>
          <p:cNvPr id="20" name="文本框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1510769" y="40715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1"/>
                </a:solidFill>
                <a:cs typeface="+mn-ea"/>
                <a:sym typeface="+mn-lt"/>
              </a:rPr>
              <a:t>資料視覺化</a:t>
            </a:r>
            <a:endParaRPr lang="zh-CN" altLang="en-US" sz="24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22" name="直接连接符 2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283585" y="341322"/>
            <a:ext cx="0" cy="59333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  <p:sp>
        <p:nvSpPr>
          <p:cNvPr id="24" name="AutoShape 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6379031" y="6266272"/>
            <a:ext cx="2218532" cy="123825"/>
          </a:xfrm>
          <a:custGeom>
            <a:avLst/>
            <a:gdLst>
              <a:gd name="T0" fmla="*/ 2218532 w 21600"/>
              <a:gd name="T1" fmla="*/ 123825 h 21600"/>
              <a:gd name="T2" fmla="*/ 2218532 w 21600"/>
              <a:gd name="T3" fmla="*/ 123825 h 21600"/>
              <a:gd name="T4" fmla="*/ 2218532 w 21600"/>
              <a:gd name="T5" fmla="*/ 123825 h 21600"/>
              <a:gd name="T6" fmla="*/ 2218532 w 21600"/>
              <a:gd name="T7" fmla="*/ 12382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endParaRPr lang="id-ID" sz="900" dirty="0">
              <a:cs typeface="+mn-ea"/>
              <a:sym typeface="+mn-lt"/>
            </a:endParaRPr>
          </a:p>
        </p:txBody>
      </p:sp>
      <p:sp>
        <p:nvSpPr>
          <p:cNvPr id="25" name="AutoShape 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>
            <a:spLocks/>
          </p:cNvSpPr>
          <p:nvPr/>
        </p:nvSpPr>
        <p:spPr bwMode="auto">
          <a:xfrm>
            <a:off x="8711901" y="6266272"/>
            <a:ext cx="2218531" cy="123825"/>
          </a:xfrm>
          <a:custGeom>
            <a:avLst/>
            <a:gdLst>
              <a:gd name="T0" fmla="*/ 2218531 w 21600"/>
              <a:gd name="T1" fmla="*/ 123825 h 21600"/>
              <a:gd name="T2" fmla="*/ 2218531 w 21600"/>
              <a:gd name="T3" fmla="*/ 123825 h 21600"/>
              <a:gd name="T4" fmla="*/ 2218531 w 21600"/>
              <a:gd name="T5" fmla="*/ 123825 h 21600"/>
              <a:gd name="T6" fmla="*/ 2218531 w 21600"/>
              <a:gd name="T7" fmla="*/ 12382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endParaRPr lang="id-ID" sz="900" dirty="0">
              <a:cs typeface="+mn-ea"/>
              <a:sym typeface="+mn-lt"/>
            </a:endParaRPr>
          </a:p>
        </p:txBody>
      </p:sp>
      <p:pic>
        <p:nvPicPr>
          <p:cNvPr id="30" name="內容版面配置區 6">
            <a:extLst>
              <a:ext uri="{FF2B5EF4-FFF2-40B4-BE49-F238E27FC236}">
                <a16:creationId xmlns:a16="http://schemas.microsoft.com/office/drawing/2014/main" id="{196C5ED7-B435-984E-A458-F026129B6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585" y="1270702"/>
            <a:ext cx="3991109" cy="4704140"/>
          </a:xfrm>
          <a:prstGeom prst="rect">
            <a:avLst/>
          </a:prstGeom>
        </p:spPr>
      </p:pic>
      <p:pic>
        <p:nvPicPr>
          <p:cNvPr id="31" name="內容版面配置區 4">
            <a:extLst>
              <a:ext uri="{FF2B5EF4-FFF2-40B4-BE49-F238E27FC236}">
                <a16:creationId xmlns:a16="http://schemas.microsoft.com/office/drawing/2014/main" id="{8C0FF756-7A87-414B-8178-1936B688E66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254" t="4796" r="56514" b="52030"/>
          <a:stretch/>
        </p:blipFill>
        <p:spPr>
          <a:xfrm>
            <a:off x="6390572" y="692852"/>
            <a:ext cx="2206992" cy="2629694"/>
          </a:xfrm>
          <a:prstGeom prst="rect">
            <a:avLst/>
          </a:prstGeom>
        </p:spPr>
      </p:pic>
      <p:pic>
        <p:nvPicPr>
          <p:cNvPr id="34" name="內容版面配置區 4">
            <a:extLst>
              <a:ext uri="{FF2B5EF4-FFF2-40B4-BE49-F238E27FC236}">
                <a16:creationId xmlns:a16="http://schemas.microsoft.com/office/drawing/2014/main" id="{8C0FF756-7A87-414B-8178-1936B688E66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054" t="52258" r="56714" b="4960"/>
          <a:stretch/>
        </p:blipFill>
        <p:spPr>
          <a:xfrm>
            <a:off x="6379031" y="3636578"/>
            <a:ext cx="2218532" cy="2638741"/>
          </a:xfrm>
          <a:prstGeom prst="rect">
            <a:avLst/>
          </a:prstGeom>
        </p:spPr>
      </p:pic>
      <p:pic>
        <p:nvPicPr>
          <p:cNvPr id="35" name="內容版面配置區 4">
            <a:extLst>
              <a:ext uri="{FF2B5EF4-FFF2-40B4-BE49-F238E27FC236}">
                <a16:creationId xmlns:a16="http://schemas.microsoft.com/office/drawing/2014/main" id="{8C0FF756-7A87-414B-8178-1936B688E66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9623" t="5144" r="10145" b="51877"/>
          <a:stretch/>
        </p:blipFill>
        <p:spPr>
          <a:xfrm>
            <a:off x="8719595" y="691265"/>
            <a:ext cx="2210837" cy="2631281"/>
          </a:xfrm>
          <a:prstGeom prst="rect">
            <a:avLst/>
          </a:prstGeom>
        </p:spPr>
      </p:pic>
      <p:pic>
        <p:nvPicPr>
          <p:cNvPr id="37" name="內容版面配置區 4">
            <a:extLst>
              <a:ext uri="{FF2B5EF4-FFF2-40B4-BE49-F238E27FC236}">
                <a16:creationId xmlns:a16="http://schemas.microsoft.com/office/drawing/2014/main" id="{8C0FF756-7A87-414B-8178-1936B688E66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9564" t="52115" r="10204" b="5103"/>
          <a:stretch/>
        </p:blipFill>
        <p:spPr>
          <a:xfrm>
            <a:off x="8711901" y="3636578"/>
            <a:ext cx="2218531" cy="2629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31432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6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>
            <a:spLocks noChangeArrowheads="1"/>
          </p:cNvSpPr>
          <p:nvPr/>
        </p:nvSpPr>
        <p:spPr bwMode="auto">
          <a:xfrm>
            <a:off x="1532782" y="4302832"/>
            <a:ext cx="635938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392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TW" altLang="en-US" sz="44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資料預處理</a:t>
            </a:r>
            <a:endParaRPr lang="zh-CN" altLang="en-US" sz="4400" b="1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矩形 1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/>
          <p:nvPr/>
        </p:nvSpPr>
        <p:spPr>
          <a:xfrm>
            <a:off x="1532782" y="2778009"/>
            <a:ext cx="13532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7200" dirty="0">
                <a:solidFill>
                  <a:schemeClr val="bg1"/>
                </a:solidFill>
                <a:cs typeface="+mn-ea"/>
                <a:sym typeface="+mn-lt"/>
              </a:rPr>
              <a:t>0</a:t>
            </a:r>
            <a:r>
              <a:rPr lang="en-US" altLang="zh-TW" sz="72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r>
              <a:rPr lang="en-US" altLang="zh-CN" sz="7200" dirty="0">
                <a:solidFill>
                  <a:schemeClr val="bg1"/>
                </a:solidFill>
                <a:cs typeface="+mn-ea"/>
                <a:sym typeface="+mn-lt"/>
              </a:rPr>
              <a:t>.</a:t>
            </a:r>
            <a:endParaRPr lang="zh-CN" altLang="en-US" sz="7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3" name="直接连接符 1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106215" y="2904549"/>
            <a:ext cx="0" cy="242686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9382015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內容版面配置區 4">
            <a:extLst>
              <a:ext uri="{FF2B5EF4-FFF2-40B4-BE49-F238E27FC236}">
                <a16:creationId xmlns:a16="http://schemas.microsoft.com/office/drawing/2014/main" id="{3DB481C0-10E5-FB48-9B1F-42A2A55EB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220" y="2315210"/>
            <a:ext cx="4351338" cy="4351338"/>
          </a:xfrm>
          <a:prstGeom prst="rect">
            <a:avLst/>
          </a:prstGeom>
        </p:spPr>
      </p:pic>
      <p:pic>
        <p:nvPicPr>
          <p:cNvPr id="36" name="內容版面配置區 6">
            <a:extLst>
              <a:ext uri="{FF2B5EF4-FFF2-40B4-BE49-F238E27FC236}">
                <a16:creationId xmlns:a16="http://schemas.microsoft.com/office/drawing/2014/main" id="{9EA06C27-2E55-1D48-8EC0-2FD43BDE3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924" y="2359878"/>
            <a:ext cx="4351338" cy="4351338"/>
          </a:xfrm>
          <a:prstGeom prst="rect">
            <a:avLst/>
          </a:prstGeom>
        </p:spPr>
      </p:pic>
      <p:grpSp>
        <p:nvGrpSpPr>
          <p:cNvPr id="17" name="群組 16"/>
          <p:cNvGrpSpPr/>
          <p:nvPr/>
        </p:nvGrpSpPr>
        <p:grpSpPr>
          <a:xfrm>
            <a:off x="486127" y="1869147"/>
            <a:ext cx="2729707" cy="588787"/>
            <a:chOff x="774885" y="2156152"/>
            <a:chExt cx="2729707" cy="588787"/>
          </a:xfrm>
        </p:grpSpPr>
        <p:grpSp>
          <p:nvGrpSpPr>
            <p:cNvPr id="11" name="群組 10"/>
            <p:cNvGrpSpPr/>
            <p:nvPr/>
          </p:nvGrpSpPr>
          <p:grpSpPr>
            <a:xfrm>
              <a:off x="774885" y="2156152"/>
              <a:ext cx="2729707" cy="588787"/>
              <a:chOff x="636588" y="1781969"/>
              <a:chExt cx="2729707" cy="2219325"/>
            </a:xfrm>
          </p:grpSpPr>
          <p:sp>
            <p:nvSpPr>
              <p:cNvPr id="125957" name="AutoShape 5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  <p:cNvSpPr>
                <a:spLocks/>
              </p:cNvSpPr>
              <p:nvPr/>
            </p:nvSpPr>
            <p:spPr bwMode="auto">
              <a:xfrm>
                <a:off x="636588" y="1781969"/>
                <a:ext cx="2729707" cy="2219325"/>
              </a:xfrm>
              <a:custGeom>
                <a:avLst/>
                <a:gdLst>
                  <a:gd name="T0" fmla="*/ 2729707 w 21600"/>
                  <a:gd name="T1" fmla="*/ 2219325 h 21600"/>
                  <a:gd name="T2" fmla="*/ 2729707 w 21600"/>
                  <a:gd name="T3" fmla="*/ 2219325 h 21600"/>
                  <a:gd name="T4" fmla="*/ 2729707 w 21600"/>
                  <a:gd name="T5" fmla="*/ 2219325 h 21600"/>
                  <a:gd name="T6" fmla="*/ 2729707 w 21600"/>
                  <a:gd name="T7" fmla="*/ 221932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lIns="25400" tIns="25400" rIns="25400" bIns="25400" anchor="ctr"/>
              <a:lstStyle/>
              <a:p>
                <a:endParaRPr lang="id-ID" sz="900" dirty="0">
                  <a:cs typeface="+mn-ea"/>
                  <a:sym typeface="+mn-lt"/>
                </a:endParaRPr>
              </a:p>
            </p:txBody>
          </p:sp>
          <p:sp>
            <p:nvSpPr>
              <p:cNvPr id="125969" name="AutoShape 1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  <p:cNvSpPr>
                <a:spLocks/>
              </p:cNvSpPr>
              <p:nvPr/>
            </p:nvSpPr>
            <p:spPr bwMode="auto">
              <a:xfrm>
                <a:off x="1540145" y="2783680"/>
                <a:ext cx="1227138" cy="21589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/>
              <a:lstStyle/>
              <a:p>
                <a:pPr algn="l">
                  <a:defRPr/>
                </a:pPr>
                <a:r>
                  <a:rPr lang="zh-TW" altLang="en-US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系統性</a:t>
                </a:r>
                <a:r>
                  <a:rPr lang="en-US" altLang="zh-TW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NA</a:t>
                </a:r>
                <a:endParaRPr lang="en-US" sz="10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25974" name="AutoShape 2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1102839" y="2315210"/>
              <a:ext cx="247650" cy="270669"/>
            </a:xfrm>
            <a:custGeom>
              <a:avLst/>
              <a:gdLst>
                <a:gd name="T0" fmla="*/ 247650 w 21600"/>
                <a:gd name="T1" fmla="*/ 270669 h 21600"/>
                <a:gd name="T2" fmla="*/ 247650 w 21600"/>
                <a:gd name="T3" fmla="*/ 270669 h 21600"/>
                <a:gd name="T4" fmla="*/ 247650 w 21600"/>
                <a:gd name="T5" fmla="*/ 270669 h 21600"/>
                <a:gd name="T6" fmla="*/ 247650 w 21600"/>
                <a:gd name="T7" fmla="*/ 270669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21600"/>
                  </a:moveTo>
                  <a:lnTo>
                    <a:pt x="15882" y="21600"/>
                  </a:lnTo>
                  <a:lnTo>
                    <a:pt x="15882" y="0"/>
                  </a:lnTo>
                  <a:lnTo>
                    <a:pt x="21599" y="0"/>
                  </a:lnTo>
                  <a:cubicBezTo>
                    <a:pt x="21599" y="0"/>
                    <a:pt x="21599" y="21600"/>
                    <a:pt x="21599" y="21600"/>
                  </a:cubicBezTo>
                  <a:close/>
                  <a:moveTo>
                    <a:pt x="13658" y="21600"/>
                  </a:moveTo>
                  <a:lnTo>
                    <a:pt x="7941" y="21600"/>
                  </a:lnTo>
                  <a:lnTo>
                    <a:pt x="7941" y="9983"/>
                  </a:lnTo>
                  <a:lnTo>
                    <a:pt x="13658" y="9983"/>
                  </a:lnTo>
                  <a:cubicBezTo>
                    <a:pt x="13658" y="9983"/>
                    <a:pt x="13658" y="21600"/>
                    <a:pt x="13658" y="21600"/>
                  </a:cubicBezTo>
                  <a:close/>
                  <a:moveTo>
                    <a:pt x="5717" y="21600"/>
                  </a:moveTo>
                  <a:lnTo>
                    <a:pt x="0" y="21600"/>
                  </a:lnTo>
                  <a:lnTo>
                    <a:pt x="0" y="5990"/>
                  </a:lnTo>
                  <a:lnTo>
                    <a:pt x="5717" y="5990"/>
                  </a:lnTo>
                  <a:cubicBezTo>
                    <a:pt x="5717" y="5990"/>
                    <a:pt x="5717" y="21600"/>
                    <a:pt x="5717" y="2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endParaRPr lang="id-ID" sz="900" dirty="0">
                <a:cs typeface="+mn-ea"/>
                <a:sym typeface="+mn-lt"/>
              </a:endParaRPr>
            </a:p>
          </p:txBody>
        </p:sp>
      </p:grpSp>
      <p:grpSp>
        <p:nvGrpSpPr>
          <p:cNvPr id="16" name="群組 15"/>
          <p:cNvGrpSpPr/>
          <p:nvPr/>
        </p:nvGrpSpPr>
        <p:grpSpPr>
          <a:xfrm>
            <a:off x="6029780" y="1871713"/>
            <a:ext cx="2729707" cy="588787"/>
            <a:chOff x="6087717" y="2200820"/>
            <a:chExt cx="2729707" cy="588787"/>
          </a:xfrm>
        </p:grpSpPr>
        <p:grpSp>
          <p:nvGrpSpPr>
            <p:cNvPr id="14" name="群組 13"/>
            <p:cNvGrpSpPr/>
            <p:nvPr/>
          </p:nvGrpSpPr>
          <p:grpSpPr>
            <a:xfrm>
              <a:off x="6087717" y="2200820"/>
              <a:ext cx="2729707" cy="588787"/>
              <a:chOff x="8824913" y="4002882"/>
              <a:chExt cx="2729707" cy="2220119"/>
            </a:xfrm>
          </p:grpSpPr>
          <p:sp>
            <p:nvSpPr>
              <p:cNvPr id="125964" name="AutoShape 12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  <p:cNvSpPr>
                <a:spLocks/>
              </p:cNvSpPr>
              <p:nvPr/>
            </p:nvSpPr>
            <p:spPr bwMode="auto">
              <a:xfrm>
                <a:off x="8824913" y="4002882"/>
                <a:ext cx="2729707" cy="2220119"/>
              </a:xfrm>
              <a:custGeom>
                <a:avLst/>
                <a:gdLst>
                  <a:gd name="T0" fmla="*/ 2729707 w 21600"/>
                  <a:gd name="T1" fmla="*/ 2220119 h 21600"/>
                  <a:gd name="T2" fmla="*/ 2729707 w 21600"/>
                  <a:gd name="T3" fmla="*/ 2220119 h 21600"/>
                  <a:gd name="T4" fmla="*/ 2729707 w 21600"/>
                  <a:gd name="T5" fmla="*/ 2220119 h 21600"/>
                  <a:gd name="T6" fmla="*/ 2729707 w 21600"/>
                  <a:gd name="T7" fmla="*/ 2220119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lIns="25400" tIns="25400" rIns="25400" bIns="25400" anchor="ctr"/>
              <a:lstStyle/>
              <a:p>
                <a:endParaRPr lang="id-ID" sz="900" dirty="0">
                  <a:cs typeface="+mn-ea"/>
                  <a:sym typeface="+mn-lt"/>
                </a:endParaRPr>
              </a:p>
            </p:txBody>
          </p:sp>
          <p:sp>
            <p:nvSpPr>
              <p:cNvPr id="125972" name="AutoShape 2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  <p:cNvSpPr>
                <a:spLocks/>
              </p:cNvSpPr>
              <p:nvPr/>
            </p:nvSpPr>
            <p:spPr bwMode="auto">
              <a:xfrm>
                <a:off x="9576197" y="5004952"/>
                <a:ext cx="1227138" cy="21590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/>
              <a:lstStyle/>
              <a:p>
                <a:pPr>
                  <a:defRPr/>
                </a:pPr>
                <a:r>
                  <a:rPr kumimoji="1" lang="zh-CN" altLang="en-US" sz="1400" dirty="0">
                    <a:solidFill>
                      <a:schemeClr val="bg1"/>
                    </a:solidFill>
                  </a:rPr>
                  <a:t>將</a:t>
                </a:r>
                <a:r>
                  <a:rPr kumimoji="1" lang="en-US" altLang="zh-CN" sz="1400" dirty="0">
                    <a:solidFill>
                      <a:schemeClr val="bg1"/>
                    </a:solidFill>
                  </a:rPr>
                  <a:t>NA</a:t>
                </a:r>
                <a:r>
                  <a:rPr kumimoji="1" lang="zh-CN" altLang="en-US" sz="1400" dirty="0">
                    <a:solidFill>
                      <a:schemeClr val="bg1"/>
                    </a:solidFill>
                  </a:rPr>
                  <a:t>視為特徵</a:t>
                </a:r>
                <a:endParaRPr lang="en-US" sz="9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25975" name="AutoShape 23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  <p:cNvSpPr>
              <a:spLocks/>
            </p:cNvSpPr>
            <p:nvPr/>
          </p:nvSpPr>
          <p:spPr bwMode="auto">
            <a:xfrm>
              <a:off x="6418711" y="2359878"/>
              <a:ext cx="279400" cy="279400"/>
            </a:xfrm>
            <a:custGeom>
              <a:avLst/>
              <a:gdLst>
                <a:gd name="T0" fmla="*/ 279400 w 21600"/>
                <a:gd name="T1" fmla="*/ 279400 h 21600"/>
                <a:gd name="T2" fmla="*/ 279400 w 21600"/>
                <a:gd name="T3" fmla="*/ 279400 h 21600"/>
                <a:gd name="T4" fmla="*/ 279400 w 21600"/>
                <a:gd name="T5" fmla="*/ 279400 h 21600"/>
                <a:gd name="T6" fmla="*/ 279400 w 21600"/>
                <a:gd name="T7" fmla="*/ 27940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2277" y="9427"/>
                  </a:moveTo>
                  <a:lnTo>
                    <a:pt x="12277" y="0"/>
                  </a:lnTo>
                  <a:cubicBezTo>
                    <a:pt x="17448" y="0"/>
                    <a:pt x="21599" y="4150"/>
                    <a:pt x="21599" y="9322"/>
                  </a:cubicBezTo>
                  <a:cubicBezTo>
                    <a:pt x="21599" y="9357"/>
                    <a:pt x="21599" y="9392"/>
                    <a:pt x="21599" y="9427"/>
                  </a:cubicBezTo>
                  <a:cubicBezTo>
                    <a:pt x="21599" y="9427"/>
                    <a:pt x="12277" y="9427"/>
                    <a:pt x="12277" y="9427"/>
                  </a:cubicBezTo>
                  <a:close/>
                  <a:moveTo>
                    <a:pt x="18680" y="12383"/>
                  </a:moveTo>
                  <a:cubicBezTo>
                    <a:pt x="18680" y="12312"/>
                    <a:pt x="18680" y="12277"/>
                    <a:pt x="18680" y="12277"/>
                  </a:cubicBezTo>
                  <a:cubicBezTo>
                    <a:pt x="18680" y="17449"/>
                    <a:pt x="14493" y="21599"/>
                    <a:pt x="9322" y="21599"/>
                  </a:cubicBezTo>
                  <a:cubicBezTo>
                    <a:pt x="4151" y="21599"/>
                    <a:pt x="0" y="17449"/>
                    <a:pt x="0" y="12277"/>
                  </a:cubicBezTo>
                  <a:cubicBezTo>
                    <a:pt x="0" y="7106"/>
                    <a:pt x="4151" y="2919"/>
                    <a:pt x="9322" y="2919"/>
                  </a:cubicBezTo>
                  <a:lnTo>
                    <a:pt x="9322" y="12383"/>
                  </a:lnTo>
                  <a:cubicBezTo>
                    <a:pt x="9322" y="12383"/>
                    <a:pt x="18680" y="12383"/>
                    <a:pt x="18680" y="123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endParaRPr lang="id-ID" sz="900" dirty="0">
                <a:cs typeface="+mn-ea"/>
                <a:sym typeface="+mn-lt"/>
              </a:endParaRPr>
            </a:p>
          </p:txBody>
        </p:sp>
      </p:grpSp>
      <p:cxnSp>
        <p:nvCxnSpPr>
          <p:cNvPr id="28" name="直接连接符 27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CxnSpPr/>
          <p:nvPr/>
        </p:nvCxnSpPr>
        <p:spPr>
          <a:xfrm>
            <a:off x="1283585" y="341322"/>
            <a:ext cx="0" cy="59333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7d195523061f1c0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>
                <a:cs typeface="+mn-ea"/>
                <a:sym typeface="+mn-lt"/>
              </a:rPr>
              <a:t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a:t>
            </a:r>
            <a:endParaRPr lang="zh-CN" altLang="en-US" sz="100">
              <a:cs typeface="+mn-ea"/>
              <a:sym typeface="+mn-lt"/>
            </a:endParaRPr>
          </a:p>
        </p:txBody>
      </p:sp>
      <p:sp>
        <p:nvSpPr>
          <p:cNvPr id="34" name="文本框 19" descr="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"/>
          <p:cNvSpPr txBox="1"/>
          <p:nvPr/>
        </p:nvSpPr>
        <p:spPr>
          <a:xfrm>
            <a:off x="1510769" y="40715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1"/>
                </a:solidFill>
                <a:cs typeface="+mn-ea"/>
                <a:sym typeface="+mn-lt"/>
              </a:rPr>
              <a:t>預處理</a:t>
            </a:r>
            <a:endParaRPr lang="zh-CN" altLang="en-US" sz="24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678442" y="106394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dirty="0">
                <a:solidFill>
                  <a:schemeClr val="bg1"/>
                </a:solidFill>
              </a:rPr>
              <a:t>將類別變數轉為虛擬變數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lvl="1"/>
            <a:r>
              <a:rPr kumimoji="1" lang="zh-TW" altLang="en-US" dirty="0">
                <a:solidFill>
                  <a:schemeClr val="bg1"/>
                </a:solidFill>
              </a:rPr>
              <a:t>由</a:t>
            </a:r>
            <a:r>
              <a:rPr kumimoji="1" lang="en-US" altLang="zh-TW" dirty="0">
                <a:solidFill>
                  <a:schemeClr val="bg1"/>
                </a:solidFill>
              </a:rPr>
              <a:t>47</a:t>
            </a:r>
            <a:r>
              <a:rPr kumimoji="1" lang="zh-CN" altLang="en-US" dirty="0">
                <a:solidFill>
                  <a:schemeClr val="bg1"/>
                </a:solidFill>
              </a:rPr>
              <a:t>項特徵變為</a:t>
            </a:r>
            <a:r>
              <a:rPr kumimoji="1" lang="en-US" altLang="zh-CN" dirty="0">
                <a:solidFill>
                  <a:schemeClr val="bg1"/>
                </a:solidFill>
              </a:rPr>
              <a:t>200</a:t>
            </a:r>
            <a:r>
              <a:rPr kumimoji="1" lang="zh-CN" altLang="en-US" dirty="0">
                <a:solidFill>
                  <a:schemeClr val="bg1"/>
                </a:solidFill>
              </a:rPr>
              <a:t>多項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566693" y="106394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dirty="0">
                <a:solidFill>
                  <a:schemeClr val="bg1"/>
                </a:solidFill>
              </a:rPr>
              <a:t>NA</a:t>
            </a:r>
            <a:r>
              <a:rPr kumimoji="1" lang="zh-CN" altLang="en-US" dirty="0">
                <a:solidFill>
                  <a:schemeClr val="bg1"/>
                </a:solidFill>
              </a:rPr>
              <a:t>處理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lvl="1"/>
            <a:r>
              <a:rPr kumimoji="1" lang="zh-CN" altLang="en-US" dirty="0">
                <a:solidFill>
                  <a:schemeClr val="bg1"/>
                </a:solidFill>
              </a:rPr>
              <a:t>視為特徵，而非以眾數填入。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440258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2_Office Theme">
  <a:themeElements>
    <a:clrScheme name="自定义 1155">
      <a:dk1>
        <a:srgbClr val="18232F"/>
      </a:dk1>
      <a:lt1>
        <a:sysClr val="window" lastClr="FFFFFF"/>
      </a:lt1>
      <a:dk2>
        <a:srgbClr val="454551"/>
      </a:dk2>
      <a:lt2>
        <a:srgbClr val="D8D9DC"/>
      </a:lt2>
      <a:accent1>
        <a:srgbClr val="F5D6A3"/>
      </a:accent1>
      <a:accent2>
        <a:srgbClr val="B19163"/>
      </a:accent2>
      <a:accent3>
        <a:srgbClr val="F5D6A3"/>
      </a:accent3>
      <a:accent4>
        <a:srgbClr val="B19163"/>
      </a:accent4>
      <a:accent5>
        <a:srgbClr val="F5D6A3"/>
      </a:accent5>
      <a:accent6>
        <a:srgbClr val="B19163"/>
      </a:accent6>
      <a:hlink>
        <a:srgbClr val="6B9F25"/>
      </a:hlink>
      <a:folHlink>
        <a:srgbClr val="8C8C8C"/>
      </a:folHlink>
    </a:clrScheme>
    <a:fontScheme name="Temp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50800" cap="flat" cmpd="sng" algn="ctr">
          <a:noFill/>
          <a:prstDash val="solid"/>
          <a:miter lim="0"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50800" tIns="50800" rIns="50800" bIns="50800" numCol="1" rtlCol="0" anchor="ctr" anchorCtr="0" compatLnSpc="1">
        <a:prstTxWarp prst="textNoShape">
          <a:avLst/>
        </a:prstTxWarp>
      </a:bodyPr>
      <a:lstStyle>
        <a:defPPr marL="228600" marR="0" indent="0" algn="r" defTabSz="457200" rtl="0" eaLnBrk="1" fontAlgn="base" latinLnBrk="0" hangingPunct="0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200" b="0" i="0" u="none" strike="noStrike" cap="none" normalizeH="0" baseline="0">
            <a:ln>
              <a:noFill/>
            </a:ln>
            <a:solidFill>
              <a:srgbClr val="777776"/>
            </a:solidFill>
            <a:effectLst/>
            <a:latin typeface="Roboto" charset="0"/>
            <a:ea typeface="ＭＳ Ｐゴシック" charset="0"/>
            <a:cs typeface="Roboto" charset="0"/>
            <a:sym typeface="Robot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3B37C"/>
        </a:solidFill>
        <a:ln w="50800" cap="flat" cmpd="sng" algn="ctr">
          <a:solidFill>
            <a:srgbClr val="F3B37C"/>
          </a:solidFill>
          <a:prstDash val="solid"/>
          <a:miter lim="0"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r" defTabSz="457200" rtl="0" eaLnBrk="1" fontAlgn="base" latinLnBrk="0" hangingPunct="0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200" b="0" i="0" u="none" strike="noStrike" cap="none" normalizeH="0" baseline="0">
            <a:ln>
              <a:noFill/>
            </a:ln>
            <a:solidFill>
              <a:srgbClr val="777776"/>
            </a:solidFill>
            <a:effectLst/>
            <a:latin typeface="Roboto" charset="0"/>
            <a:ea typeface="ＭＳ Ｐゴシック" charset="0"/>
            <a:cs typeface="Roboto" charset="0"/>
            <a:sym typeface="Roboto" charset="0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021b92b3d25e54ab5e788c0576048880950C3AFFA1066A7153250F1349197BA8C5246BA9D557EC0274B8DA272D2431748978789E76D2CD7D1F11E7447C1D163F5D9CA1CD35DC7B6F0026C6BB43698AE8ABE198CE43AE063B36613FCC77726633386BAA80D73C5D10D616C98DAC7AC536003E521094E2D8B478EDA5836A50F3DAF31D39F08BE4C2C77</_7b1dac89e7d195523061f1c0316ecb71>
  <_7b1dac89e7d195523061f1c0316ecb71 xmlns="">e7d195523061f1c021b92b3d25e54ab5e788c0576048880950C3AFFA1066A7153250F1349197BA8C5246BA9D557EC0274B8DA272D2431748978789E76D2CD7D1F11E7447C1D163F5D9CA1CD35DC7B6F0026C6BB43698AE8ABE198CE43AE063B3E332E7F2F9A07476098B80A2CB56CD3BF24703F88FF544B496B9D97F614F8728C7C44CCB799DD11FA2727A4E3A5146B1</_7b1dac89e7d195523061f1c0316ecb71>
  <_7b1dac89e7d195523061f1c0316ecb71 xmlns="">e7d195523061f1c021b92b3d25e54ab5e788c0576048880950C3AFFA1066A7153250F1349197BA8C5246BA9D557EC0274B8DA272D2431748978789E76D2CD7D1F11E7447C1D163F5D9CA1CD35DC7B6F05A820A97FDDF78B8B8BFE74AECA721B077467AC650AC57D19B30C280006E62E923C6A231670E79842A5D2E9085D53A376E5BC0884553BF78D09B8D3066C2C944</_7b1dac89e7d195523061f1c0316ecb71>
</e7d195523061f1c0>
</file>

<file path=customXml/itemProps1.xml><?xml version="1.0" encoding="utf-8"?>
<ds:datastoreItem xmlns:ds="http://schemas.openxmlformats.org/officeDocument/2006/customXml" ds:itemID="{1D981AE6-3F7E-4C1F-8980-7532C73FBA7F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1511</TotalTime>
  <Words>1199</Words>
  <Application>Microsoft Macintosh PowerPoint</Application>
  <PresentationFormat>寬螢幕</PresentationFormat>
  <Paragraphs>311</Paragraphs>
  <Slides>18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微軟正黑體</vt:lpstr>
      <vt:lpstr>等线</vt:lpstr>
      <vt:lpstr>Roboto</vt:lpstr>
      <vt:lpstr>Arial</vt:lpstr>
      <vt:lpstr>Calibri</vt:lpstr>
      <vt:lpstr>Helvetica Light</vt:lpstr>
      <vt:lpstr>Source Sans Pro</vt:lpstr>
      <vt:lpstr>2_Office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KuanTing Ho</cp:lastModifiedBy>
  <cp:revision>196</cp:revision>
  <dcterms:created xsi:type="dcterms:W3CDTF">2016-09-25T13:49:08Z</dcterms:created>
  <dcterms:modified xsi:type="dcterms:W3CDTF">2019-06-21T13:34:37Z</dcterms:modified>
</cp:coreProperties>
</file>

<file path=docProps/thumbnail.jpeg>
</file>